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50"/>
  </p:notesMasterIdLst>
  <p:handoutMasterIdLst>
    <p:handoutMasterId r:id="rId51"/>
  </p:handoutMasterIdLst>
  <p:sldIdLst>
    <p:sldId id="257" r:id="rId3"/>
    <p:sldId id="378" r:id="rId4"/>
    <p:sldId id="354" r:id="rId5"/>
    <p:sldId id="355" r:id="rId6"/>
    <p:sldId id="358" r:id="rId7"/>
    <p:sldId id="353" r:id="rId8"/>
    <p:sldId id="382" r:id="rId9"/>
    <p:sldId id="383" r:id="rId10"/>
    <p:sldId id="384" r:id="rId11"/>
    <p:sldId id="385" r:id="rId12"/>
    <p:sldId id="386" r:id="rId13"/>
    <p:sldId id="359" r:id="rId14"/>
    <p:sldId id="379" r:id="rId15"/>
    <p:sldId id="363" r:id="rId16"/>
    <p:sldId id="380" r:id="rId17"/>
    <p:sldId id="381" r:id="rId18"/>
    <p:sldId id="388" r:id="rId19"/>
    <p:sldId id="387" r:id="rId20"/>
    <p:sldId id="390" r:id="rId21"/>
    <p:sldId id="412" r:id="rId22"/>
    <p:sldId id="391" r:id="rId23"/>
    <p:sldId id="392" r:id="rId24"/>
    <p:sldId id="395" r:id="rId25"/>
    <p:sldId id="396" r:id="rId26"/>
    <p:sldId id="397" r:id="rId27"/>
    <p:sldId id="398" r:id="rId28"/>
    <p:sldId id="399" r:id="rId29"/>
    <p:sldId id="402" r:id="rId30"/>
    <p:sldId id="403" r:id="rId31"/>
    <p:sldId id="404" r:id="rId32"/>
    <p:sldId id="405" r:id="rId33"/>
    <p:sldId id="407" r:id="rId34"/>
    <p:sldId id="410" r:id="rId35"/>
    <p:sldId id="411" r:id="rId36"/>
    <p:sldId id="415" r:id="rId37"/>
    <p:sldId id="416" r:id="rId38"/>
    <p:sldId id="417" r:id="rId39"/>
    <p:sldId id="418" r:id="rId40"/>
    <p:sldId id="419" r:id="rId41"/>
    <p:sldId id="420" r:id="rId42"/>
    <p:sldId id="427" r:id="rId43"/>
    <p:sldId id="421" r:id="rId44"/>
    <p:sldId id="422" r:id="rId45"/>
    <p:sldId id="426" r:id="rId46"/>
    <p:sldId id="413" r:id="rId47"/>
    <p:sldId id="428" r:id="rId48"/>
    <p:sldId id="273" r:id="rId49"/>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89911" autoAdjust="0"/>
  </p:normalViewPr>
  <p:slideViewPr>
    <p:cSldViewPr snapToGrid="0">
      <p:cViewPr varScale="1">
        <p:scale>
          <a:sx n="84" d="100"/>
          <a:sy n="84" d="100"/>
        </p:scale>
        <p:origin x="138" y="84"/>
      </p:cViewPr>
      <p:guideLst>
        <p:guide orient="horz" pos="2160"/>
        <p:guide pos="3840"/>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68796EA6-6F25-4F19-87BA-7ADCC16DAEFF}" type="datetimeFigureOut">
              <a:rPr lang="en-US" smtClean="0"/>
              <a:t>3/8/2018</a:t>
            </a:fld>
            <a:endParaRPr lang="en-US" dirty="0"/>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dirty="0"/>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C39C172E-A8B5-46F6-B05C-DFA3E2E0F207}" type="datetimeFigureOut">
              <a:rPr lang="en-US" smtClean="0"/>
              <a:t>3/8/2018</a:t>
            </a:fld>
            <a:endParaRPr lang="en-US" dirty="0"/>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dirty="0"/>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674CE4-FBD8-4481-AEFB-CA53E599A745}" type="slidenum">
              <a:rPr lang="en-US" smtClean="0"/>
              <a:t>4</a:t>
            </a:fld>
            <a:endParaRPr lang="en-US" dirty="0"/>
          </a:p>
        </p:txBody>
      </p:sp>
    </p:spTree>
    <p:extLst>
      <p:ext uri="{BB962C8B-B14F-4D97-AF65-F5344CB8AC3E}">
        <p14:creationId xmlns:p14="http://schemas.microsoft.com/office/powerpoint/2010/main" val="3162677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64E7FC-CE44-4B4B-905B-82851D869ADB}" type="slidenum">
              <a:rPr lang="en-US" smtClean="0"/>
              <a:t>17</a:t>
            </a:fld>
            <a:endParaRPr lang="en-US" dirty="0"/>
          </a:p>
        </p:txBody>
      </p:sp>
      <p:sp>
        <p:nvSpPr>
          <p:cNvPr id="5" name="Date Placeholder 4"/>
          <p:cNvSpPr>
            <a:spLocks noGrp="1"/>
          </p:cNvSpPr>
          <p:nvPr>
            <p:ph type="dt" idx="11"/>
          </p:nvPr>
        </p:nvSpPr>
        <p:spPr/>
        <p:txBody>
          <a:bodyPr/>
          <a:lstStyle/>
          <a:p>
            <a:r>
              <a:rPr lang="en-US" dirty="0"/>
              <a:t>August 25, 2016</a:t>
            </a:r>
          </a:p>
        </p:txBody>
      </p:sp>
      <p:sp>
        <p:nvSpPr>
          <p:cNvPr id="6" name="Footer Placeholder 5"/>
          <p:cNvSpPr>
            <a:spLocks noGrp="1"/>
          </p:cNvSpPr>
          <p:nvPr>
            <p:ph type="ftr" sz="quarter" idx="12"/>
          </p:nvPr>
        </p:nvSpPr>
        <p:spPr/>
        <p:txBody>
          <a:bodyPr/>
          <a:lstStyle/>
          <a:p>
            <a:r>
              <a:rPr lang="en-US" dirty="0"/>
              <a:t>Murphy, Lamere &amp; Murphy, P.C.</a:t>
            </a:r>
          </a:p>
        </p:txBody>
      </p:sp>
    </p:spTree>
    <p:extLst>
      <p:ext uri="{BB962C8B-B14F-4D97-AF65-F5344CB8AC3E}">
        <p14:creationId xmlns:p14="http://schemas.microsoft.com/office/powerpoint/2010/main" val="187231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8" name="Date Placeholder 27"/>
          <p:cNvSpPr>
            <a:spLocks noGrp="1"/>
          </p:cNvSpPr>
          <p:nvPr>
            <p:ph type="dt" sz="half" idx="10"/>
          </p:nvPr>
        </p:nvSpPr>
        <p:spPr>
          <a:xfrm>
            <a:off x="8940800" y="4206240"/>
            <a:ext cx="1280160" cy="457200"/>
          </a:xfrm>
        </p:spPr>
        <p:txBody>
          <a:bodyPr/>
          <a:lstStyle/>
          <a:p>
            <a:fld id="{4E708F12-96AD-4ED4-8132-A78F5E42C1F5}" type="datetime1">
              <a:rPr lang="en-US" smtClean="0"/>
              <a:t>3/8/2018</a:t>
            </a:fld>
            <a:endParaRPr lang="en-US" dirty="0"/>
          </a:p>
        </p:txBody>
      </p:sp>
      <p:sp>
        <p:nvSpPr>
          <p:cNvPr id="17" name="Footer Placeholder 16"/>
          <p:cNvSpPr>
            <a:spLocks noGrp="1"/>
          </p:cNvSpPr>
          <p:nvPr>
            <p:ph type="ftr" sz="quarter" idx="11"/>
          </p:nvPr>
        </p:nvSpPr>
        <p:spPr>
          <a:xfrm>
            <a:off x="7213600" y="4205288"/>
            <a:ext cx="1727200" cy="457200"/>
          </a:xfrm>
        </p:spPr>
        <p:txBody>
          <a:bodyPr/>
          <a:lstStyle/>
          <a:p>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8" name="Title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en-US"/>
              <a:t>Click to edit Master title style</a:t>
            </a:r>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7FA170-8299-44AD-AEEF-FC686C3D7804}"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31763A-68EC-4ECD-9620-D9FE9CDDD622}"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1143000"/>
            <a:ext cx="8331200" cy="54483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Vertical Title 1"/>
          <p:cNvSpPr>
            <a:spLocks noGrp="1"/>
          </p:cNvSpPr>
          <p:nvPr>
            <p:ph type="title" orient="vert"/>
          </p:nvPr>
        </p:nvSpPr>
        <p:spPr>
          <a:xfrm>
            <a:off x="9042400" y="1143000"/>
            <a:ext cx="2540000" cy="5448300"/>
          </a:xfrm>
        </p:spPr>
        <p:txBody>
          <a:bodyPr vert="eaVert"/>
          <a:lstStyle/>
          <a:p>
            <a:r>
              <a:rPr kumimoji="0" lang="en-US"/>
              <a:t>Click to edit Master title style</a:t>
            </a:r>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B98BEDD-6160-49BB-B372-861DE7DE9BA5}"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AAE819F-B7FD-4B29-8F66-9E318144BC2A}" type="datetime1">
              <a:rPr lang="en-US" smtClean="0"/>
              <a:t>3/8/2018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2" name="Title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CA159C-B6E0-4F10-9F4A-2FA57003B139}" type="datetime1">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kumimoji="0" lang="en-US"/>
              <a:t>Click to edit Master title style</a:t>
            </a:r>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6" name="Date Placeholder 25"/>
          <p:cNvSpPr>
            <a:spLocks noGrp="1"/>
          </p:cNvSpPr>
          <p:nvPr>
            <p:ph type="dt" sz="half" idx="10"/>
          </p:nvPr>
        </p:nvSpPr>
        <p:spPr/>
        <p:txBody>
          <a:bodyPr rtlCol="0"/>
          <a:lstStyle/>
          <a:p>
            <a:fld id="{8170CBBB-D1D1-4386-A5E9-07F3477B78F3}" type="datetime1">
              <a:rPr lang="en-US" smtClean="0"/>
              <a:t>3/8/2018</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
        <p:nvSpPr>
          <p:cNvPr id="28" name="Footer Placeholder 27"/>
          <p:cNvSpPr>
            <a:spLocks noGrp="1"/>
          </p:cNvSpPr>
          <p:nvPr>
            <p:ph type="ftr" sz="quarter" idx="12"/>
          </p:nvPr>
        </p:nvSpPr>
        <p:spPr/>
        <p:txBody>
          <a:bodyPr rtlCol="0"/>
          <a:lstStyle/>
          <a:p>
            <a:endParaRPr lang="en-US" dirty="0"/>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3/8/2018</a:t>
            </a:fld>
            <a:endParaRPr lang="en-US" dirty="0"/>
          </a:p>
        </p:txBody>
      </p:sp>
      <p:sp>
        <p:nvSpPr>
          <p:cNvPr id="4" name="Footer Placeholder 3"/>
          <p:cNvSpPr>
            <a:spLocks noGrp="1"/>
          </p:cNvSpPr>
          <p:nvPr>
            <p:ph type="ftr" sz="quarter" idx="11"/>
          </p:nvPr>
        </p:nvSpPr>
        <p:spPr>
          <a:xfrm>
            <a:off x="7010400" y="612648"/>
            <a:ext cx="1767840" cy="457200"/>
          </a:xfrm>
        </p:spPr>
        <p:txBody>
          <a:bodyPr/>
          <a:lstStyle/>
          <a:p>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34BD7-6953-492C-921B-E68B2D7F14C8}" type="datetime1">
              <a:rPr lang="en-US" smtClean="0"/>
              <a:t>3/8/2018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5A17D9B-D4D3-4E23-88DF-2E354FA43196}" type="datetime1">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137995" y="1101970"/>
            <a:ext cx="4511040" cy="877824"/>
          </a:xfrm>
        </p:spPr>
        <p:txBody>
          <a:bodyPr anchor="b"/>
          <a:lstStyle>
            <a:lvl1pPr algn="l">
              <a:buNone/>
              <a:defRPr sz="1800" b="1"/>
            </a:lvl1pPr>
          </a:lstStyle>
          <a:p>
            <a:r>
              <a:rPr kumimoji="0" lang="en-US"/>
              <a:t>Click to edit Master title style</a:t>
            </a:r>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1F67C5-D04E-4576-B61C-12ABA14BBD6C}" type="datetime1">
              <a:rPr lang="en-US" smtClean="0"/>
              <a:t>3/8/2018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20F09E4-6EA4-4BF3-9FC8-FF40373B88E6}" type="datetime1">
              <a:rPr lang="en-US" smtClean="0"/>
              <a:t>3/8/2018</a:t>
            </a:fld>
            <a:endParaRPr lang="en-US" dirty="0"/>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forms.office.com/Pages/ResponsePage.aspx?id=H_8T4Ch6YU2VkJdkoDzMgHyN-fd-KCRKgaGVH3m3LNdUMjdUTE1TRFdaR1pXOTNROUxRVkVBVjVKTS4u"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mailto:ptobin@mlmlawfirm.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Presented by</a:t>
            </a:r>
          </a:p>
          <a:p>
            <a:r>
              <a:rPr lang="en-US" dirty="0"/>
              <a:t>Paige L. Tobin, Esq.</a:t>
            </a:r>
          </a:p>
          <a:p>
            <a:r>
              <a:rPr lang="en-US" dirty="0"/>
              <a:t>Murphy, Lamere &amp; Murphy, PC</a:t>
            </a:r>
          </a:p>
          <a:p>
            <a:r>
              <a:rPr lang="en-US" dirty="0"/>
              <a:t>ptobin@mlmlawfirm.com</a:t>
            </a:r>
          </a:p>
        </p:txBody>
      </p:sp>
      <p:sp>
        <p:nvSpPr>
          <p:cNvPr id="2" name="Title 1"/>
          <p:cNvSpPr>
            <a:spLocks noGrp="1"/>
          </p:cNvSpPr>
          <p:nvPr>
            <p:ph type="ctrTitle"/>
          </p:nvPr>
        </p:nvSpPr>
        <p:spPr/>
        <p:txBody>
          <a:bodyPr/>
          <a:lstStyle/>
          <a:p>
            <a:r>
              <a:rPr lang="en-US" dirty="0"/>
              <a:t>Brockton Public Schools – August 2017</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685800"/>
            <a:ext cx="9601200" cy="1017270"/>
          </a:xfrm>
        </p:spPr>
        <p:txBody>
          <a:bodyPr/>
          <a:lstStyle/>
          <a:p>
            <a:r>
              <a:rPr lang="en-US" dirty="0"/>
              <a:t>Title VI of the Civil Rights Act of 1964</a:t>
            </a:r>
          </a:p>
        </p:txBody>
      </p:sp>
      <p:sp>
        <p:nvSpPr>
          <p:cNvPr id="5" name="Content Placeholder 4"/>
          <p:cNvSpPr>
            <a:spLocks noGrp="1"/>
          </p:cNvSpPr>
          <p:nvPr>
            <p:ph idx="1"/>
          </p:nvPr>
        </p:nvSpPr>
        <p:spPr/>
        <p:txBody>
          <a:bodyPr>
            <a:normAutofit/>
          </a:bodyPr>
          <a:lstStyle/>
          <a:p>
            <a:r>
              <a:rPr lang="en-US" sz="2400" dirty="0"/>
              <a:t>Title IV of the Civil Rights Act of 1964 (Title IV), 42 U.S.C. §§ 2000c </a:t>
            </a:r>
            <a:r>
              <a:rPr lang="en-US" sz="2400" i="1" dirty="0"/>
              <a:t>et seq.</a:t>
            </a:r>
            <a:r>
              <a:rPr lang="en-US" sz="2400" dirty="0"/>
              <a:t>, prohibits discrimination in public elementary and secondary schools based on race, color, or national origin, among other bases. </a:t>
            </a:r>
            <a:br>
              <a:rPr lang="en-US" sz="2400" dirty="0"/>
            </a:br>
            <a:endParaRPr lang="en-US" sz="2400" dirty="0"/>
          </a:p>
          <a:p>
            <a:r>
              <a:rPr lang="en-US" sz="2400" dirty="0"/>
              <a:t>The Department of Education’s Office for Civil Rights (OCR) and the DOJ have responsibility for enforcing Title VI.</a:t>
            </a: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949081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Two Types of Discrimination</a:t>
            </a:r>
            <a:br>
              <a:rPr lang="en-US" dirty="0"/>
            </a:br>
            <a:endParaRPr lang="en-US" dirty="0"/>
          </a:p>
        </p:txBody>
      </p:sp>
      <p:sp>
        <p:nvSpPr>
          <p:cNvPr id="3" name="Content Placeholder 2"/>
          <p:cNvSpPr>
            <a:spLocks noGrp="1"/>
          </p:cNvSpPr>
          <p:nvPr>
            <p:ph idx="1"/>
          </p:nvPr>
        </p:nvSpPr>
        <p:spPr/>
        <p:txBody>
          <a:bodyPr/>
          <a:lstStyle/>
          <a:p>
            <a:r>
              <a:rPr lang="en-US" sz="2400" dirty="0"/>
              <a:t>The administration of student discipline can result in unlawful discrimination based on race in 2 ways:</a:t>
            </a:r>
          </a:p>
          <a:p>
            <a:pPr marL="868680" lvl="1" indent="-457200">
              <a:buAutoNum type="arabicPeriod"/>
            </a:pPr>
            <a:r>
              <a:rPr lang="en-US" sz="2400" dirty="0"/>
              <a:t>If the student is subject to </a:t>
            </a:r>
            <a:r>
              <a:rPr lang="en-US" sz="2400" u="sng" dirty="0"/>
              <a:t>DIFFERENT TREATMENT </a:t>
            </a:r>
            <a:r>
              <a:rPr lang="en-US" sz="2400" dirty="0"/>
              <a:t>based on the student’s race; and</a:t>
            </a:r>
          </a:p>
          <a:p>
            <a:pPr marL="868680" lvl="1" indent="-457200">
              <a:buAutoNum type="arabicPeriod"/>
            </a:pPr>
            <a:r>
              <a:rPr lang="en-US" sz="2400" dirty="0"/>
              <a:t>If the policy is neutral on its face, and is administered in an even-handed manner, but has a </a:t>
            </a:r>
            <a:r>
              <a:rPr lang="en-US" sz="2400" u="sng" dirty="0"/>
              <a:t>DISPARATE IMPACT</a:t>
            </a:r>
            <a:r>
              <a:rPr lang="en-US" sz="2400" dirty="0"/>
              <a:t>, i.e. a disproportionate and unjustified effect on students of a particular race.</a:t>
            </a:r>
          </a:p>
          <a:p>
            <a:pPr marL="868680" lvl="1" indent="-457200">
              <a:buAutoNum type="arabicPeriod"/>
            </a:pPr>
            <a:endParaRPr lang="en-US" dirty="0"/>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897044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731D1AB-3F12-46D0-BD7C-81AAD8B8F40F}" type="slidenum">
              <a:rPr lang="en-US" altLang="en-US"/>
              <a:pPr/>
              <a:t>12</a:t>
            </a:fld>
            <a:endParaRPr lang="en-US" altLang="en-US"/>
          </a:p>
        </p:txBody>
      </p:sp>
      <p:sp>
        <p:nvSpPr>
          <p:cNvPr id="144386" name="Rectangle 2"/>
          <p:cNvSpPr>
            <a:spLocks noGrp="1" noChangeArrowheads="1"/>
          </p:cNvSpPr>
          <p:nvPr>
            <p:ph type="title"/>
          </p:nvPr>
        </p:nvSpPr>
        <p:spPr/>
        <p:txBody>
          <a:bodyPr/>
          <a:lstStyle/>
          <a:p>
            <a:r>
              <a:rPr lang="en-US" altLang="en-US" dirty="0"/>
              <a:t>Discriminatory Harassment Includes:</a:t>
            </a:r>
          </a:p>
        </p:txBody>
      </p:sp>
      <p:sp>
        <p:nvSpPr>
          <p:cNvPr id="144387" name="Rectangle 3"/>
          <p:cNvSpPr>
            <a:spLocks noGrp="1" noChangeArrowheads="1"/>
          </p:cNvSpPr>
          <p:nvPr>
            <p:ph type="body" idx="1"/>
          </p:nvPr>
        </p:nvSpPr>
        <p:spPr/>
        <p:txBody>
          <a:bodyPr/>
          <a:lstStyle/>
          <a:p>
            <a:pPr marL="109728" indent="0">
              <a:lnSpc>
                <a:spcPct val="90000"/>
              </a:lnSpc>
              <a:buNone/>
            </a:pPr>
            <a:r>
              <a:rPr lang="en-US" altLang="en-US" sz="3200" dirty="0"/>
              <a:t>Conduct that is:</a:t>
            </a:r>
          </a:p>
          <a:p>
            <a:pPr marL="109728" indent="0">
              <a:lnSpc>
                <a:spcPct val="90000"/>
              </a:lnSpc>
              <a:buNone/>
            </a:pPr>
            <a:endParaRPr lang="en-US" altLang="en-US" dirty="0"/>
          </a:p>
          <a:p>
            <a:pPr>
              <a:lnSpc>
                <a:spcPct val="90000"/>
              </a:lnSpc>
            </a:pPr>
            <a:r>
              <a:rPr lang="en-US" altLang="en-US" dirty="0"/>
              <a:t>Severe, pervasive or persistent</a:t>
            </a:r>
          </a:p>
          <a:p>
            <a:pPr marL="109728" indent="0">
              <a:lnSpc>
                <a:spcPct val="90000"/>
              </a:lnSpc>
              <a:buNone/>
            </a:pPr>
            <a:endParaRPr lang="en-US" altLang="en-US" dirty="0"/>
          </a:p>
          <a:p>
            <a:pPr>
              <a:lnSpc>
                <a:spcPct val="90000"/>
              </a:lnSpc>
            </a:pPr>
            <a:r>
              <a:rPr lang="en-US" altLang="en-US" dirty="0"/>
              <a:t>Creates a hostile environment at school -  sufficiently serious that it interferes with a student’s ability to participate or benefit from the opportunities offered by a school</a:t>
            </a:r>
          </a:p>
          <a:p>
            <a:pPr marL="109728" indent="0">
              <a:lnSpc>
                <a:spcPct val="90000"/>
              </a:lnSpc>
              <a:buNone/>
            </a:pPr>
            <a:endParaRPr lang="en-US" altLang="en-US" dirty="0"/>
          </a:p>
          <a:p>
            <a:pPr>
              <a:lnSpc>
                <a:spcPct val="90000"/>
              </a:lnSpc>
            </a:pPr>
            <a:r>
              <a:rPr lang="en-US" altLang="en-US" dirty="0"/>
              <a:t>Based on religion, race, color, national or ethnic origin, gender or sexual orientation, gender identity</a:t>
            </a:r>
          </a:p>
          <a:p>
            <a:pPr>
              <a:lnSpc>
                <a:spcPct val="90000"/>
              </a:lnSpc>
              <a:buFont typeface="Times" panose="02020603050405020304" pitchFamily="18" charset="0"/>
              <a:buNone/>
            </a:pPr>
            <a:endParaRPr lang="en-US" altLang="en-US" dirty="0"/>
          </a:p>
        </p:txBody>
      </p:sp>
    </p:spTree>
    <p:extLst>
      <p:ext uri="{BB962C8B-B14F-4D97-AF65-F5344CB8AC3E}">
        <p14:creationId xmlns:p14="http://schemas.microsoft.com/office/powerpoint/2010/main" val="142344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4390"/>
          </a:xfrm>
        </p:spPr>
        <p:txBody>
          <a:bodyPr/>
          <a:lstStyle/>
          <a:p>
            <a:r>
              <a:rPr lang="en-US" dirty="0"/>
              <a:t>Form of Harassing Conduct</a:t>
            </a:r>
          </a:p>
        </p:txBody>
      </p:sp>
      <p:sp>
        <p:nvSpPr>
          <p:cNvPr id="3" name="Content Placeholder 2"/>
          <p:cNvSpPr>
            <a:spLocks noGrp="1"/>
          </p:cNvSpPr>
          <p:nvPr>
            <p:ph idx="1"/>
          </p:nvPr>
        </p:nvSpPr>
        <p:spPr>
          <a:xfrm>
            <a:off x="1371600" y="1617785"/>
            <a:ext cx="9601200" cy="4714435"/>
          </a:xfrm>
        </p:spPr>
        <p:txBody>
          <a:bodyPr>
            <a:normAutofit lnSpcReduction="10000"/>
          </a:bodyPr>
          <a:lstStyle/>
          <a:p>
            <a:r>
              <a:rPr lang="en-US" sz="2400" dirty="0"/>
              <a:t>Harassing conduct may take many forms</a:t>
            </a:r>
          </a:p>
          <a:p>
            <a:pPr lvl="1"/>
            <a:r>
              <a:rPr lang="en-US" sz="2400" i="0" dirty="0"/>
              <a:t>Verbal acts and name-calling</a:t>
            </a:r>
          </a:p>
          <a:p>
            <a:pPr lvl="1"/>
            <a:r>
              <a:rPr lang="en-US" sz="2400" i="0" dirty="0"/>
              <a:t>Graphic and written statements</a:t>
            </a:r>
          </a:p>
          <a:p>
            <a:pPr lvl="1"/>
            <a:r>
              <a:rPr lang="en-US" sz="2400" i="0" dirty="0"/>
              <a:t>Physically threatening conduct</a:t>
            </a:r>
          </a:p>
          <a:p>
            <a:pPr lvl="1"/>
            <a:r>
              <a:rPr lang="en-US" sz="2400" i="0" dirty="0"/>
              <a:t>Harmful or humiliating conduct</a:t>
            </a:r>
          </a:p>
          <a:p>
            <a:pPr lvl="1"/>
            <a:endParaRPr lang="en-US" sz="2400" dirty="0"/>
          </a:p>
          <a:p>
            <a:r>
              <a:rPr lang="en-US" sz="2400" dirty="0"/>
              <a:t>The more severe the conduct, the less there is a need to show a repetitive series of incidents to prove a hostile environment, especially if the conduct is physical.</a:t>
            </a:r>
          </a:p>
          <a:p>
            <a:endParaRPr lang="en-US" sz="2400" dirty="0"/>
          </a:p>
          <a:p>
            <a:pPr marL="0" indent="0">
              <a:buNone/>
            </a:pPr>
            <a:r>
              <a:rPr lang="en-US" sz="2400" dirty="0"/>
              <a:t>	**One single or isolated incident (if severe) may create a hostile environment.</a:t>
            </a:r>
          </a:p>
          <a:p>
            <a:pPr marL="0" indent="0">
              <a:buNone/>
            </a:pPr>
            <a:endParaRPr lang="en-US" dirty="0"/>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887200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2001689-CF5A-4E27-B6D9-F65913D919B8}" type="slidenum">
              <a:rPr lang="en-US" altLang="en-US"/>
              <a:pPr/>
              <a:t>14</a:t>
            </a:fld>
            <a:endParaRPr lang="en-US" altLang="en-US"/>
          </a:p>
        </p:txBody>
      </p:sp>
      <p:sp>
        <p:nvSpPr>
          <p:cNvPr id="162818" name="Rectangle 2"/>
          <p:cNvSpPr>
            <a:spLocks noGrp="1" noChangeArrowheads="1"/>
          </p:cNvSpPr>
          <p:nvPr>
            <p:ph type="title"/>
          </p:nvPr>
        </p:nvSpPr>
        <p:spPr/>
        <p:txBody>
          <a:bodyPr/>
          <a:lstStyle/>
          <a:p>
            <a:r>
              <a:rPr lang="en-US" altLang="en-US"/>
              <a:t>Bullying v. Harassment</a:t>
            </a:r>
          </a:p>
        </p:txBody>
      </p:sp>
      <p:sp>
        <p:nvSpPr>
          <p:cNvPr id="162819" name="Rectangle 3"/>
          <p:cNvSpPr>
            <a:spLocks noGrp="1" noChangeArrowheads="1"/>
          </p:cNvSpPr>
          <p:nvPr>
            <p:ph type="body" idx="1"/>
          </p:nvPr>
        </p:nvSpPr>
        <p:spPr/>
        <p:txBody>
          <a:bodyPr>
            <a:normAutofit/>
          </a:bodyPr>
          <a:lstStyle/>
          <a:p>
            <a:r>
              <a:rPr lang="en-US" altLang="en-US" dirty="0"/>
              <a:t>State Law Prohibiting Bullying – MGL c. 71 Section 37O</a:t>
            </a:r>
          </a:p>
          <a:p>
            <a:r>
              <a:rPr lang="en-US" altLang="en-US" dirty="0"/>
              <a:t>Civil Rights Laws prohibit Harassment</a:t>
            </a:r>
          </a:p>
          <a:p>
            <a:endParaRPr lang="en-US" altLang="en-US" dirty="0"/>
          </a:p>
          <a:p>
            <a:r>
              <a:rPr lang="en-US" altLang="en-US" dirty="0"/>
              <a:t>Prohibit both Harassment and Bullying</a:t>
            </a:r>
          </a:p>
          <a:p>
            <a:endParaRPr lang="en-US" altLang="en-US" dirty="0"/>
          </a:p>
          <a:p>
            <a:pPr lvl="2"/>
            <a:r>
              <a:rPr lang="en-US" altLang="en-US" sz="2800" dirty="0"/>
              <a:t>Harassment—prohibited conduct directed at </a:t>
            </a:r>
            <a:r>
              <a:rPr lang="en-US" altLang="en-US" sz="2800" u="sng" dirty="0"/>
              <a:t>protected</a:t>
            </a:r>
            <a:r>
              <a:rPr lang="en-US" altLang="en-US" sz="2800" dirty="0"/>
              <a:t> class.</a:t>
            </a:r>
          </a:p>
          <a:p>
            <a:pPr lvl="2"/>
            <a:endParaRPr lang="en-US" altLang="en-US" sz="2800" dirty="0"/>
          </a:p>
          <a:p>
            <a:pPr lvl="2"/>
            <a:r>
              <a:rPr lang="en-US" altLang="en-US" sz="2800" dirty="0"/>
              <a:t>Bullying—prohibited conduct, but not toward protected class, although “vulnerable” students protected from being targets.</a:t>
            </a:r>
          </a:p>
        </p:txBody>
      </p:sp>
    </p:spTree>
    <p:extLst>
      <p:ext uri="{BB962C8B-B14F-4D97-AF65-F5344CB8AC3E}">
        <p14:creationId xmlns:p14="http://schemas.microsoft.com/office/powerpoint/2010/main" val="144811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348740"/>
          </a:xfrm>
        </p:spPr>
        <p:txBody>
          <a:bodyPr>
            <a:normAutofit/>
          </a:bodyPr>
          <a:lstStyle/>
          <a:p>
            <a:r>
              <a:rPr lang="en-US" dirty="0"/>
              <a:t>When do schools become responsible for addressing harassment?</a:t>
            </a:r>
          </a:p>
        </p:txBody>
      </p:sp>
      <p:sp>
        <p:nvSpPr>
          <p:cNvPr id="3" name="Content Placeholder 2"/>
          <p:cNvSpPr>
            <a:spLocks noGrp="1"/>
          </p:cNvSpPr>
          <p:nvPr>
            <p:ph idx="1"/>
          </p:nvPr>
        </p:nvSpPr>
        <p:spPr>
          <a:xfrm>
            <a:off x="1371600" y="2034540"/>
            <a:ext cx="9601200" cy="4418846"/>
          </a:xfrm>
        </p:spPr>
        <p:txBody>
          <a:bodyPr>
            <a:normAutofit/>
          </a:bodyPr>
          <a:lstStyle/>
          <a:p>
            <a:pPr marL="0" indent="0">
              <a:buNone/>
            </a:pPr>
            <a:endParaRPr lang="en-US" dirty="0"/>
          </a:p>
          <a:p>
            <a:r>
              <a:rPr lang="en-US" sz="2400" dirty="0"/>
              <a:t>Schools are responsible for harassment that they know about or should have known about (with certain exceptions).</a:t>
            </a:r>
          </a:p>
          <a:p>
            <a:endParaRPr lang="en-US" sz="2400" dirty="0"/>
          </a:p>
          <a:p>
            <a:r>
              <a:rPr lang="en-US" sz="2400" dirty="0"/>
              <a:t>Schools are responsible for conduct that is severe, persistent and pervasive.</a:t>
            </a:r>
          </a:p>
          <a:p>
            <a:pPr marL="0" indent="0">
              <a:buNone/>
            </a:pPr>
            <a:endParaRPr lang="en-US" sz="2400" dirty="0"/>
          </a:p>
          <a:p>
            <a:r>
              <a:rPr lang="en-US" sz="2400" dirty="0"/>
              <a:t>Liability will attach when the school is found to act with “deliberate indifference.”</a:t>
            </a:r>
          </a:p>
          <a:p>
            <a:endParaRPr lang="en-US" dirty="0"/>
          </a:p>
          <a:p>
            <a:endParaRPr lang="en-US" dirty="0"/>
          </a:p>
          <a:p>
            <a:endParaRPr lang="en-US" dirty="0"/>
          </a:p>
        </p:txBody>
      </p:sp>
      <p:sp>
        <p:nvSpPr>
          <p:cNvPr id="7" name="Slide Number Placeholder 6"/>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65772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00100"/>
          </a:xfrm>
        </p:spPr>
        <p:txBody>
          <a:bodyPr/>
          <a:lstStyle/>
          <a:p>
            <a:r>
              <a:rPr lang="en-US" dirty="0"/>
              <a:t>School District Response</a:t>
            </a:r>
          </a:p>
        </p:txBody>
      </p:sp>
      <p:sp>
        <p:nvSpPr>
          <p:cNvPr id="3" name="Content Placeholder 2"/>
          <p:cNvSpPr>
            <a:spLocks noGrp="1"/>
          </p:cNvSpPr>
          <p:nvPr>
            <p:ph idx="1"/>
          </p:nvPr>
        </p:nvSpPr>
        <p:spPr>
          <a:xfrm>
            <a:off x="1371600" y="1634490"/>
            <a:ext cx="9601200" cy="4514850"/>
          </a:xfrm>
        </p:spPr>
        <p:txBody>
          <a:bodyPr>
            <a:noAutofit/>
          </a:bodyPr>
          <a:lstStyle/>
          <a:p>
            <a:r>
              <a:rPr lang="en-US" sz="2400" dirty="0"/>
              <a:t>Provide necessary interim measures to protect target</a:t>
            </a:r>
          </a:p>
          <a:p>
            <a:r>
              <a:rPr lang="en-US" sz="2400" dirty="0"/>
              <a:t>Protect against retaliation during and after investigation</a:t>
            </a:r>
          </a:p>
          <a:p>
            <a:r>
              <a:rPr lang="en-US" sz="2400" dirty="0"/>
              <a:t>Investigate promptly</a:t>
            </a:r>
          </a:p>
          <a:p>
            <a:r>
              <a:rPr lang="en-US" sz="2400" dirty="0"/>
              <a:t>Notify law enforcement/DCF if potential crime</a:t>
            </a:r>
          </a:p>
          <a:p>
            <a:r>
              <a:rPr lang="en-US" sz="2400" dirty="0"/>
              <a:t>Keep the complainant informed about the outcome of the investigation</a:t>
            </a:r>
          </a:p>
          <a:p>
            <a:r>
              <a:rPr lang="en-US" sz="2400" dirty="0"/>
              <a:t>Take reasonable, prompt, age-appropriate and effective action to end the harassment and prevent if from recurring</a:t>
            </a:r>
          </a:p>
          <a:p>
            <a:r>
              <a:rPr lang="en-US" sz="2400" dirty="0"/>
              <a:t>Take remedial action to remedy effects of harassment/discrimination, if found.</a:t>
            </a:r>
          </a:p>
        </p:txBody>
      </p:sp>
      <p:sp>
        <p:nvSpPr>
          <p:cNvPr id="7" name="Slide Number Placeholder 6"/>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16</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40801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108710"/>
          </a:xfrm>
        </p:spPr>
        <p:txBody>
          <a:bodyPr/>
          <a:lstStyle/>
          <a:p>
            <a:r>
              <a:rPr lang="en-US" dirty="0"/>
              <a:t>Preventing Retaliation</a:t>
            </a:r>
          </a:p>
        </p:txBody>
      </p:sp>
      <p:sp>
        <p:nvSpPr>
          <p:cNvPr id="3" name="Content Placeholder 2"/>
          <p:cNvSpPr>
            <a:spLocks noGrp="1"/>
          </p:cNvSpPr>
          <p:nvPr>
            <p:ph idx="1"/>
          </p:nvPr>
        </p:nvSpPr>
        <p:spPr>
          <a:xfrm>
            <a:off x="1371600" y="1874520"/>
            <a:ext cx="9601200" cy="4297680"/>
          </a:xfrm>
        </p:spPr>
        <p:txBody>
          <a:bodyPr>
            <a:noAutofit/>
          </a:bodyPr>
          <a:lstStyle/>
          <a:p>
            <a:r>
              <a:rPr lang="en-US" sz="2400" dirty="0"/>
              <a:t>Inform victim and witnesses about their protections against retaliation</a:t>
            </a:r>
          </a:p>
          <a:p>
            <a:r>
              <a:rPr lang="en-US" sz="2400" dirty="0"/>
              <a:t>Inform perpetrator against taking any action that could be viewed as retaliatory -  ie. Through friends, social media</a:t>
            </a:r>
          </a:p>
          <a:p>
            <a:r>
              <a:rPr lang="en-US" sz="2400" dirty="0"/>
              <a:t>Separate, when necessary and appropriate, the victim and alleged perpetrator</a:t>
            </a:r>
          </a:p>
          <a:p>
            <a:r>
              <a:rPr lang="en-US" sz="2400" dirty="0"/>
              <a:t>Provide a point person for reporting any concerns regarding retaliation</a:t>
            </a:r>
          </a:p>
          <a:p>
            <a:r>
              <a:rPr lang="en-US" sz="2400" dirty="0"/>
              <a:t>Promptly investigate and respond to allegations of retaliation</a:t>
            </a:r>
          </a:p>
        </p:txBody>
      </p:sp>
      <p:sp>
        <p:nvSpPr>
          <p:cNvPr id="7" name="Slide Number Placeholder 6"/>
          <p:cNvSpPr>
            <a:spLocks noGrp="1"/>
          </p:cNvSpPr>
          <p:nvPr>
            <p:ph type="sldNum" sz="quarter" idx="12"/>
          </p:nvPr>
        </p:nvSpPr>
        <p:spPr/>
        <p:txBody>
          <a:bodyPr/>
          <a:lstStyle/>
          <a:p>
            <a:fld id="{3F037FEE-7D5B-48FD-9AAA-916FA6B16E15}" type="slidenum">
              <a:rPr lang="en-US" smtClean="0"/>
              <a:t>17</a:t>
            </a:fld>
            <a:endParaRPr lang="en-US" dirty="0"/>
          </a:p>
        </p:txBody>
      </p:sp>
    </p:spTree>
    <p:extLst>
      <p:ext uri="{BB962C8B-B14F-4D97-AF65-F5344CB8AC3E}">
        <p14:creationId xmlns:p14="http://schemas.microsoft.com/office/powerpoint/2010/main" val="4252415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2898050516"/>
              </p:ext>
            </p:extLst>
          </p:nvPr>
        </p:nvGraphicFramePr>
        <p:xfrm>
          <a:off x="194734" y="546655"/>
          <a:ext cx="11514666" cy="6204983"/>
        </p:xfrm>
        <a:graphic>
          <a:graphicData uri="http://schemas.openxmlformats.org/presentationml/2006/ole">
            <mc:AlternateContent xmlns:mc="http://schemas.openxmlformats.org/markup-compatibility/2006">
              <mc:Choice xmlns:v="urn:schemas-microsoft-com:vml" Requires="v">
                <p:oleObj spid="_x0000_s1036" name="Acrobat Document" r:id="rId3" imgW="5029200" imgH="3886200" progId="AcroExch.Document.DC">
                  <p:embed/>
                </p:oleObj>
              </mc:Choice>
              <mc:Fallback>
                <p:oleObj name="Acrobat Document" r:id="rId3" imgW="5029200" imgH="3886200" progId="AcroExch.Document.DC">
                  <p:embed/>
                  <p:pic>
                    <p:nvPicPr>
                      <p:cNvPr id="0" name=""/>
                      <p:cNvPicPr/>
                      <p:nvPr/>
                    </p:nvPicPr>
                    <p:blipFill>
                      <a:blip r:embed="rId4"/>
                      <a:stretch>
                        <a:fillRect/>
                      </a:stretch>
                    </p:blipFill>
                    <p:spPr>
                      <a:xfrm>
                        <a:off x="194734" y="546655"/>
                        <a:ext cx="11514666" cy="6204983"/>
                      </a:xfrm>
                      <a:prstGeom prst="rect">
                        <a:avLst/>
                      </a:prstGeom>
                    </p:spPr>
                  </p:pic>
                </p:oleObj>
              </mc:Fallback>
            </mc:AlternateContent>
          </a:graphicData>
        </a:graphic>
      </p:graphicFrame>
    </p:spTree>
    <p:extLst>
      <p:ext uri="{BB962C8B-B14F-4D97-AF65-F5344CB8AC3E}">
        <p14:creationId xmlns:p14="http://schemas.microsoft.com/office/powerpoint/2010/main" val="1243790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a:t>Student Discipline Regulations</a:t>
            </a:r>
          </a:p>
        </p:txBody>
      </p:sp>
      <p:sp>
        <p:nvSpPr>
          <p:cNvPr id="3" name="Content Placeholder 2"/>
          <p:cNvSpPr>
            <a:spLocks noGrp="1"/>
          </p:cNvSpPr>
          <p:nvPr>
            <p:ph idx="1"/>
          </p:nvPr>
        </p:nvSpPr>
        <p:spPr/>
        <p:txBody>
          <a:bodyPr rtlCol="0">
            <a:normAutofit/>
          </a:bodyPr>
          <a:lstStyle/>
          <a:p>
            <a:pPr marL="342906" indent="-342906" defTabSz="457207">
              <a:buClr>
                <a:schemeClr val="bg2">
                  <a:lumMod val="40000"/>
                  <a:lumOff val="60000"/>
                </a:schemeClr>
              </a:buClr>
              <a:buFont typeface="Wingdings 3" charset="2"/>
              <a:buChar char=""/>
              <a:defRPr/>
            </a:pPr>
            <a:r>
              <a:rPr lang="en-US" dirty="0"/>
              <a:t>New Student Discipline Regulations, 603 CMR 53.00 </a:t>
            </a:r>
            <a:r>
              <a:rPr lang="en-US" i="1" dirty="0"/>
              <a:t>et seq</a:t>
            </a:r>
            <a:r>
              <a:rPr lang="en-US" dirty="0"/>
              <a:t>. were adopted and approved by the Board on April 29, 2014. </a:t>
            </a:r>
          </a:p>
          <a:p>
            <a:pPr marL="342906" indent="-342906" defTabSz="457207">
              <a:buClr>
                <a:schemeClr val="bg2">
                  <a:lumMod val="40000"/>
                  <a:lumOff val="60000"/>
                </a:schemeClr>
              </a:buClr>
              <a:buFont typeface="Wingdings 3" charset="2"/>
              <a:buChar char=""/>
              <a:defRPr/>
            </a:pPr>
            <a:r>
              <a:rPr lang="en-US" sz="2200" u="sng" dirty="0"/>
              <a:t>Purpose of the Regulations</a:t>
            </a:r>
            <a:r>
              <a:rPr lang="en-US" sz="2200" dirty="0"/>
              <a:t>:     </a:t>
            </a:r>
          </a:p>
          <a:p>
            <a:pPr marL="685800" lvl="1" indent="-228600" defTabSz="457207">
              <a:buClr>
                <a:schemeClr val="bg2">
                  <a:lumMod val="40000"/>
                  <a:lumOff val="60000"/>
                </a:schemeClr>
              </a:buClr>
              <a:buNone/>
              <a:defRPr/>
            </a:pPr>
            <a:r>
              <a:rPr lang="en-US" sz="2200" dirty="0"/>
              <a:t>a.)	to limit the use of long-term suspension as a consequence </a:t>
            </a:r>
          </a:p>
          <a:p>
            <a:pPr marL="685800" lvl="1" indent="-228600" defTabSz="457207">
              <a:buClr>
                <a:schemeClr val="bg2">
                  <a:lumMod val="40000"/>
                  <a:lumOff val="60000"/>
                </a:schemeClr>
              </a:buClr>
              <a:buNone/>
              <a:defRPr/>
            </a:pPr>
            <a:r>
              <a:rPr lang="en-US" sz="2200" dirty="0"/>
              <a:t>b.)	to promote engagement of a student’s parent in discussion of the student’s misconduct, and options for responding to it; </a:t>
            </a:r>
          </a:p>
          <a:p>
            <a:pPr marL="685800" lvl="1" indent="-228600" defTabSz="457207">
              <a:buClr>
                <a:schemeClr val="bg2">
                  <a:lumMod val="40000"/>
                  <a:lumOff val="60000"/>
                </a:schemeClr>
              </a:buClr>
              <a:buNone/>
              <a:defRPr/>
            </a:pPr>
            <a:r>
              <a:rPr lang="en-US" sz="2200" dirty="0"/>
              <a:t>c.) 	to assure opportunity to make academic progress;</a:t>
            </a:r>
          </a:p>
          <a:p>
            <a:pPr marL="685800" lvl="1" indent="-228600" defTabSz="457207">
              <a:buClr>
                <a:schemeClr val="bg2">
                  <a:lumMod val="40000"/>
                  <a:lumOff val="60000"/>
                </a:schemeClr>
              </a:buClr>
              <a:buNone/>
              <a:defRPr/>
            </a:pPr>
            <a:r>
              <a:rPr lang="en-US" sz="2200" dirty="0"/>
              <a:t>d.)	to keep schools safe and supportive for all students while ensuring fair and effective disciplinary practices. </a:t>
            </a:r>
            <a:endParaRPr lang="en-US" dirty="0"/>
          </a:p>
          <a:p>
            <a:pPr marL="342906" indent="-342906" defTabSz="457207">
              <a:buClr>
                <a:schemeClr val="bg2">
                  <a:lumMod val="40000"/>
                  <a:lumOff val="60000"/>
                </a:schemeClr>
              </a:buClr>
              <a:buFont typeface="Wingdings 3" charset="2"/>
              <a:buChar char=""/>
              <a:defRPr/>
            </a:pPr>
            <a:endParaRPr lang="en-US" sz="2400" dirty="0"/>
          </a:p>
          <a:p>
            <a:pPr marL="742962" lvl="1" indent="-285755" defTabSz="457207">
              <a:buClr>
                <a:schemeClr val="bg2">
                  <a:lumMod val="40000"/>
                  <a:lumOff val="60000"/>
                </a:schemeClr>
              </a:buClr>
              <a:buFont typeface="Wingdings 3" charset="2"/>
              <a:buChar char=""/>
              <a:defRPr/>
            </a:pPr>
            <a:endParaRPr lang="en-US" sz="2200" dirty="0"/>
          </a:p>
          <a:p>
            <a:pPr marL="342906" indent="-342906" defTabSz="457207">
              <a:buClr>
                <a:schemeClr val="bg2">
                  <a:lumMod val="40000"/>
                  <a:lumOff val="60000"/>
                </a:schemeClr>
              </a:buClr>
              <a:buFont typeface="Wingdings 3" charset="2"/>
              <a:buChar char=""/>
              <a:defRPr/>
            </a:pPr>
            <a:endParaRPr lang="en-US" sz="2400" dirty="0"/>
          </a:p>
          <a:p>
            <a:pPr marL="457200" lvl="1" indent="0" defTabSz="457207">
              <a:buClr>
                <a:schemeClr val="bg2">
                  <a:lumMod val="40000"/>
                  <a:lumOff val="60000"/>
                </a:schemeClr>
              </a:buClr>
              <a:buNone/>
              <a:defRPr/>
            </a:pPr>
            <a:endParaRPr lang="en-US" sz="2400" dirty="0"/>
          </a:p>
        </p:txBody>
      </p:sp>
      <p:sp>
        <p:nvSpPr>
          <p:cNvPr id="1024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9828B2B8-80F0-4E57-BEAD-06B68FC94C46}"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19</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3288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200000"/>
              </a:lnSpc>
            </a:pPr>
            <a:r>
              <a:rPr lang="en-US" dirty="0"/>
              <a:t>Civil Rights</a:t>
            </a:r>
          </a:p>
          <a:p>
            <a:pPr>
              <a:lnSpc>
                <a:spcPct val="200000"/>
              </a:lnSpc>
            </a:pPr>
            <a:r>
              <a:rPr lang="en-US" dirty="0"/>
              <a:t>Discipline </a:t>
            </a:r>
          </a:p>
          <a:p>
            <a:pPr>
              <a:lnSpc>
                <a:spcPct val="200000"/>
              </a:lnSpc>
            </a:pPr>
            <a:r>
              <a:rPr lang="en-US" dirty="0"/>
              <a:t>Manifestation Determination </a:t>
            </a:r>
          </a:p>
          <a:p>
            <a:pPr marL="109728" indent="0">
              <a:lnSpc>
                <a:spcPct val="200000"/>
              </a:lnSpc>
              <a:buNone/>
            </a:pPr>
            <a:endParaRPr lang="en-US" dirty="0"/>
          </a:p>
        </p:txBody>
      </p:sp>
      <p:sp>
        <p:nvSpPr>
          <p:cNvPr id="3" name="Title 2"/>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261868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4400" dirty="0"/>
          </a:p>
          <a:p>
            <a:pPr lvl="1"/>
            <a:r>
              <a:rPr lang="en-US" sz="4400" dirty="0"/>
              <a:t>Substantive due process</a:t>
            </a:r>
          </a:p>
          <a:p>
            <a:pPr marL="411480" lvl="1" indent="0">
              <a:buNone/>
            </a:pPr>
            <a:endParaRPr lang="en-US" sz="4400" dirty="0"/>
          </a:p>
          <a:p>
            <a:pPr lvl="1"/>
            <a:r>
              <a:rPr lang="en-US" sz="4400" dirty="0"/>
              <a:t>Procedural due process</a:t>
            </a:r>
          </a:p>
        </p:txBody>
      </p:sp>
      <p:sp>
        <p:nvSpPr>
          <p:cNvPr id="3" name="Title 2"/>
          <p:cNvSpPr>
            <a:spLocks noGrp="1"/>
          </p:cNvSpPr>
          <p:nvPr>
            <p:ph type="title"/>
          </p:nvPr>
        </p:nvSpPr>
        <p:spPr/>
        <p:txBody>
          <a:bodyPr/>
          <a:lstStyle/>
          <a:p>
            <a:r>
              <a:rPr lang="en-US" dirty="0"/>
              <a:t>DUE PROCESS RIGHTS OF STUDENTS</a:t>
            </a:r>
          </a:p>
        </p:txBody>
      </p:sp>
    </p:spTree>
    <p:extLst>
      <p:ext uri="{BB962C8B-B14F-4D97-AF65-F5344CB8AC3E}">
        <p14:creationId xmlns:p14="http://schemas.microsoft.com/office/powerpoint/2010/main" val="365887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008189" y="452438"/>
            <a:ext cx="7056437" cy="1600200"/>
          </a:xfrm>
        </p:spPr>
        <p:txBody>
          <a:bodyPr/>
          <a:lstStyle/>
          <a:p>
            <a:pPr eaLnBrk="1" hangingPunct="1"/>
            <a:r>
              <a:rPr lang="en-US" altLang="en-US" sz="3200"/>
              <a:t>Changes to M.G.L. c. 71 §37H (assault on school staff, dangerous weapons, drugs/alcohol)</a:t>
            </a:r>
          </a:p>
        </p:txBody>
      </p:sp>
      <p:sp>
        <p:nvSpPr>
          <p:cNvPr id="3" name="Content Placeholder 2"/>
          <p:cNvSpPr>
            <a:spLocks noGrp="1"/>
          </p:cNvSpPr>
          <p:nvPr>
            <p:ph idx="1"/>
          </p:nvPr>
        </p:nvSpPr>
        <p:spPr/>
        <p:txBody>
          <a:bodyPr rtlCol="0">
            <a:normAutofit/>
          </a:bodyPr>
          <a:lstStyle/>
          <a:p>
            <a:pPr marL="342900" lvl="2" indent="-342900" defTabSz="457207">
              <a:buClr>
                <a:schemeClr val="hlink"/>
              </a:buClr>
              <a:buFont typeface="Wingdings 3" charset="2"/>
              <a:buChar char=""/>
              <a:defRPr/>
            </a:pPr>
            <a:r>
              <a:rPr lang="en-US" dirty="0"/>
              <a:t>MGL c. 71, § 37 H(e) shall be amended to require:</a:t>
            </a:r>
          </a:p>
          <a:p>
            <a:pPr marL="0" lvl="2" indent="0" defTabSz="457207">
              <a:buClr>
                <a:schemeClr val="hlink"/>
              </a:buClr>
              <a:buNone/>
              <a:defRPr/>
            </a:pPr>
            <a:endParaRPr lang="en-US" dirty="0"/>
          </a:p>
          <a:p>
            <a:pPr marL="800100" lvl="3" indent="-342900" defTabSz="457207">
              <a:buClr>
                <a:schemeClr val="hlink"/>
              </a:buClr>
              <a:buFont typeface="Wingdings 3" charset="2"/>
              <a:buChar char=""/>
              <a:defRPr/>
            </a:pPr>
            <a:r>
              <a:rPr lang="en-US" sz="2400" dirty="0"/>
              <a:t>The school district that took disciplinary action against the student must </a:t>
            </a:r>
            <a:r>
              <a:rPr lang="en-US" sz="2400" u="sng" dirty="0"/>
              <a:t>continue to provide educational services</a:t>
            </a:r>
            <a:r>
              <a:rPr lang="en-US" sz="2400" dirty="0"/>
              <a:t> to the student during the disciplinary period.  </a:t>
            </a:r>
          </a:p>
          <a:p>
            <a:pPr marL="800100" lvl="3" indent="-342900" defTabSz="457207">
              <a:buClr>
                <a:schemeClr val="hlink"/>
              </a:buClr>
              <a:buFont typeface="Wingdings 3" charset="2"/>
              <a:buChar char=""/>
              <a:defRPr/>
            </a:pPr>
            <a:r>
              <a:rPr lang="en-US" sz="2400" dirty="0"/>
              <a:t>If student moves to a new school district, the district must either admit the student or provide him/her educational services.</a:t>
            </a:r>
          </a:p>
          <a:p>
            <a:pPr marL="800100" lvl="3" indent="-342900" defTabSz="457207">
              <a:buClr>
                <a:schemeClr val="hlink"/>
              </a:buClr>
              <a:buFont typeface="Wingdings 3" charset="2"/>
              <a:buChar char=""/>
              <a:defRPr/>
            </a:pPr>
            <a:r>
              <a:rPr lang="en-US" sz="2400" dirty="0"/>
              <a:t>School district must </a:t>
            </a:r>
            <a:r>
              <a:rPr lang="en-US" sz="2400" u="sng" dirty="0"/>
              <a:t>report to DESE </a:t>
            </a:r>
            <a:r>
              <a:rPr lang="en-US" sz="2400" dirty="0"/>
              <a:t>the reasons for all suspensions and expulsion. </a:t>
            </a:r>
          </a:p>
          <a:p>
            <a:pPr marL="0" lvl="2" indent="0" defTabSz="457207">
              <a:buClr>
                <a:schemeClr val="hlink"/>
              </a:buClr>
              <a:buNone/>
              <a:defRPr/>
            </a:pPr>
            <a:endParaRPr lang="en-US" dirty="0"/>
          </a:p>
          <a:p>
            <a:pPr marL="342906" indent="-342906" defTabSz="457207">
              <a:buClr>
                <a:schemeClr val="bg2">
                  <a:lumMod val="40000"/>
                  <a:lumOff val="60000"/>
                </a:schemeClr>
              </a:buClr>
              <a:buFont typeface="Wingdings 3" charset="2"/>
              <a:buChar char=""/>
              <a:defRPr/>
            </a:pPr>
            <a:endParaRPr lang="en-US" dirty="0"/>
          </a:p>
        </p:txBody>
      </p:sp>
      <p:sp>
        <p:nvSpPr>
          <p:cNvPr id="1126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22A8D807-9B3D-4DFD-B385-8081C7571292}"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21</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84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z="3200" dirty="0"/>
              <a:t>Changes to M.G.L. c. 71 </a:t>
            </a:r>
            <a:br>
              <a:rPr lang="en-US" altLang="en-US" sz="3200" dirty="0"/>
            </a:br>
            <a:r>
              <a:rPr lang="en-US" altLang="en-US" sz="3200" dirty="0"/>
              <a:t>§37H ½ (felony complaint, felony conviction)</a:t>
            </a:r>
          </a:p>
        </p:txBody>
      </p:sp>
      <p:sp>
        <p:nvSpPr>
          <p:cNvPr id="3" name="Content Placeholder 2"/>
          <p:cNvSpPr>
            <a:spLocks noGrp="1"/>
          </p:cNvSpPr>
          <p:nvPr>
            <p:ph idx="1"/>
          </p:nvPr>
        </p:nvSpPr>
        <p:spPr/>
        <p:txBody>
          <a:bodyPr rtlCol="0">
            <a:normAutofit/>
          </a:bodyPr>
          <a:lstStyle/>
          <a:p>
            <a:pPr marL="800100" lvl="3" indent="-342900" defTabSz="457207">
              <a:buClr>
                <a:schemeClr val="hlink"/>
              </a:buClr>
              <a:buFont typeface="Wingdings 3" charset="2"/>
              <a:buChar char=""/>
              <a:defRPr/>
            </a:pPr>
            <a:r>
              <a:rPr lang="en-US" sz="2400" dirty="0"/>
              <a:t>The school district must </a:t>
            </a:r>
            <a:r>
              <a:rPr lang="en-US" sz="2400" u="sng" dirty="0"/>
              <a:t>continue to provide educational services </a:t>
            </a:r>
            <a:r>
              <a:rPr lang="en-US" sz="2400" dirty="0"/>
              <a:t>to the student during the disciplinary period .  </a:t>
            </a:r>
          </a:p>
          <a:p>
            <a:pPr marL="800100" lvl="3" indent="-342900" defTabSz="457207">
              <a:buClr>
                <a:schemeClr val="hlink"/>
              </a:buClr>
              <a:buFont typeface="Wingdings 3" charset="2"/>
              <a:buChar char=""/>
              <a:defRPr/>
            </a:pPr>
            <a:r>
              <a:rPr lang="en-US" sz="2400" dirty="0"/>
              <a:t>If the student moves to a new school district, the district must either admit the student or provide him/her educational services.</a:t>
            </a:r>
          </a:p>
          <a:p>
            <a:pPr marL="800100" lvl="3" indent="-342900" defTabSz="457207">
              <a:buClr>
                <a:schemeClr val="hlink"/>
              </a:buClr>
              <a:buFont typeface="Wingdings 3" charset="2"/>
              <a:buChar char=""/>
              <a:defRPr/>
            </a:pPr>
            <a:r>
              <a:rPr lang="en-US" sz="2400" dirty="0"/>
              <a:t>Principals and headmasters must ensure that students that are suspended from school have an </a:t>
            </a:r>
            <a:r>
              <a:rPr lang="en-US" sz="2400" u="sng" dirty="0"/>
              <a:t>opportunity to make academic progress </a:t>
            </a:r>
            <a:r>
              <a:rPr lang="en-US" sz="2400" dirty="0"/>
              <a:t>during the period of suspension.</a:t>
            </a:r>
          </a:p>
          <a:p>
            <a:pPr marL="800100" lvl="3" indent="-342900" defTabSz="457207">
              <a:buClr>
                <a:schemeClr val="hlink"/>
              </a:buClr>
              <a:buFont typeface="Wingdings 3" charset="2"/>
              <a:buChar char=""/>
              <a:defRPr/>
            </a:pPr>
            <a:r>
              <a:rPr lang="en-US" sz="2400" dirty="0"/>
              <a:t>Principals must develop a </a:t>
            </a:r>
            <a:r>
              <a:rPr lang="en-US" sz="2400" u="sng" dirty="0"/>
              <a:t>school wide education plan </a:t>
            </a:r>
            <a:r>
              <a:rPr lang="en-US" sz="2400" dirty="0"/>
              <a:t>for all students that are expelled or suspended from school for more than 10 consecutive school days.</a:t>
            </a:r>
          </a:p>
          <a:p>
            <a:pPr marL="1257300" lvl="4" indent="-342900" defTabSz="457207">
              <a:buClr>
                <a:schemeClr val="hlink"/>
              </a:buClr>
              <a:buFont typeface="Wingdings 3" charset="2"/>
              <a:buChar char=""/>
              <a:defRPr/>
            </a:pPr>
            <a:r>
              <a:rPr lang="en-US" sz="2400" dirty="0"/>
              <a:t>List of educational services.</a:t>
            </a:r>
          </a:p>
          <a:p>
            <a:pPr marL="0" indent="0" defTabSz="457207">
              <a:buClr>
                <a:schemeClr val="bg2">
                  <a:lumMod val="40000"/>
                  <a:lumOff val="60000"/>
                </a:schemeClr>
              </a:buClr>
              <a:buNone/>
              <a:defRPr/>
            </a:pPr>
            <a:endParaRPr lang="en-US" dirty="0"/>
          </a:p>
        </p:txBody>
      </p:sp>
      <p:sp>
        <p:nvSpPr>
          <p:cNvPr id="1229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520CD312-8130-4976-AFDC-818CF36CD768}"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22</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2066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a:t>Requirements of  § 37H  3/4</a:t>
            </a:r>
          </a:p>
        </p:txBody>
      </p:sp>
      <p:sp>
        <p:nvSpPr>
          <p:cNvPr id="15363" name="Content Placeholder 2"/>
          <p:cNvSpPr>
            <a:spLocks noGrp="1"/>
          </p:cNvSpPr>
          <p:nvPr>
            <p:ph idx="1"/>
          </p:nvPr>
        </p:nvSpPr>
        <p:spPr/>
        <p:txBody>
          <a:bodyPr/>
          <a:lstStyle/>
          <a:p>
            <a:pPr marL="0" indent="0">
              <a:buNone/>
            </a:pPr>
            <a:r>
              <a:rPr lang="en-US" altLang="en-US" dirty="0"/>
              <a:t>School decision-makers MUST:</a:t>
            </a:r>
          </a:p>
          <a:p>
            <a:pPr marL="0" indent="0">
              <a:buNone/>
            </a:pPr>
            <a:endParaRPr lang="en-US" altLang="en-US" dirty="0"/>
          </a:p>
          <a:p>
            <a:pPr marL="0" indent="0">
              <a:buNone/>
            </a:pPr>
            <a:endParaRPr lang="en-US" altLang="en-US" dirty="0"/>
          </a:p>
          <a:p>
            <a:pPr marL="0" indent="0">
              <a:buNone/>
            </a:pPr>
            <a:r>
              <a:rPr lang="en-US" altLang="en-US" dirty="0"/>
              <a:t>	1.	Exercise discretion in deciding consequences;</a:t>
            </a:r>
          </a:p>
          <a:p>
            <a:pPr marL="0" indent="0">
              <a:buNone/>
            </a:pPr>
            <a:r>
              <a:rPr lang="en-US" altLang="en-US" dirty="0"/>
              <a:t>	2.	Consider ways to re-engage the student; and</a:t>
            </a:r>
          </a:p>
          <a:p>
            <a:pPr marL="0" indent="0">
              <a:buNone/>
            </a:pPr>
            <a:r>
              <a:rPr lang="en-US" altLang="en-US" dirty="0"/>
              <a:t>	3.	Avoid using expulsion as a consequence until everything else 		tried</a:t>
            </a:r>
          </a:p>
        </p:txBody>
      </p:sp>
      <p:sp>
        <p:nvSpPr>
          <p:cNvPr id="1536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A6417E95-3238-4BB2-8291-45B89F733014}"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23</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90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dirty="0"/>
              <a:t>Removal from Extra-</a:t>
            </a:r>
            <a:r>
              <a:rPr lang="en-US" altLang="en-US" dirty="0" err="1"/>
              <a:t>curriculars</a:t>
            </a:r>
            <a:endParaRPr lang="en-US" altLang="en-US" dirty="0"/>
          </a:p>
        </p:txBody>
      </p:sp>
      <p:sp>
        <p:nvSpPr>
          <p:cNvPr id="16387" name="Content Placeholder 2"/>
          <p:cNvSpPr>
            <a:spLocks noGrp="1"/>
          </p:cNvSpPr>
          <p:nvPr>
            <p:ph idx="1"/>
          </p:nvPr>
        </p:nvSpPr>
        <p:spPr/>
        <p:txBody>
          <a:bodyPr>
            <a:normAutofit/>
          </a:bodyPr>
          <a:lstStyle/>
          <a:p>
            <a:pPr eaLnBrk="1" hangingPunct="1">
              <a:lnSpc>
                <a:spcPct val="200000"/>
              </a:lnSpc>
            </a:pPr>
            <a:r>
              <a:rPr lang="en-US" altLang="en-US" dirty="0"/>
              <a:t>Not subject to the procedural requirements of Massachusetts Laws Chapter71 Section 37H ¾ </a:t>
            </a:r>
          </a:p>
          <a:p>
            <a:pPr eaLnBrk="1" hangingPunct="1">
              <a:lnSpc>
                <a:spcPct val="200000"/>
              </a:lnSpc>
            </a:pPr>
            <a:r>
              <a:rPr lang="en-US" altLang="en-US" dirty="0"/>
              <a:t>Not a suspension </a:t>
            </a:r>
          </a:p>
          <a:p>
            <a:pPr eaLnBrk="1" hangingPunct="1">
              <a:lnSpc>
                <a:spcPct val="200000"/>
              </a:lnSpc>
            </a:pPr>
            <a:r>
              <a:rPr lang="en-US" altLang="en-US" dirty="0"/>
              <a:t>Parents should be notified in writing.  </a:t>
            </a:r>
          </a:p>
        </p:txBody>
      </p:sp>
      <p:sp>
        <p:nvSpPr>
          <p:cNvPr id="1638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9B959ADD-546E-4009-8C29-623B0BADD92A}"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24</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1962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a:t>IN-SCHOOL SUSPENSION</a:t>
            </a:r>
          </a:p>
        </p:txBody>
      </p:sp>
      <p:sp>
        <p:nvSpPr>
          <p:cNvPr id="17411" name="Content Placeholder 2"/>
          <p:cNvSpPr>
            <a:spLocks noGrp="1"/>
          </p:cNvSpPr>
          <p:nvPr>
            <p:ph idx="1"/>
          </p:nvPr>
        </p:nvSpPr>
        <p:spPr/>
        <p:txBody>
          <a:bodyPr/>
          <a:lstStyle/>
          <a:p>
            <a:pPr eaLnBrk="1" hangingPunct="1"/>
            <a:r>
              <a:rPr lang="en-US" altLang="en-US"/>
              <a:t>WITH NOTICE, a student may be removed from regular classroom activities, but not from the school premises, for up to ten (10) consecutive school days or up to ten (10) school days cumulatively for multiple infractions during the school year.</a:t>
            </a:r>
          </a:p>
          <a:p>
            <a:pPr eaLnBrk="1" hangingPunct="1"/>
            <a:endParaRPr lang="en-US" altLang="en-US"/>
          </a:p>
        </p:txBody>
      </p:sp>
      <p:sp>
        <p:nvSpPr>
          <p:cNvPr id="1741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0D491AAE-9197-4077-8C8A-65BB3A8949BC}"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25</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6334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a:t>In-School Suspension Procedures</a:t>
            </a:r>
          </a:p>
        </p:txBody>
      </p:sp>
      <p:sp>
        <p:nvSpPr>
          <p:cNvPr id="3" name="Content Placeholder 2"/>
          <p:cNvSpPr>
            <a:spLocks noGrp="1"/>
          </p:cNvSpPr>
          <p:nvPr>
            <p:ph idx="1"/>
          </p:nvPr>
        </p:nvSpPr>
        <p:spPr/>
        <p:txBody>
          <a:bodyPr rtlCol="0">
            <a:normAutofit/>
          </a:bodyPr>
          <a:lstStyle/>
          <a:p>
            <a:pPr marL="342906" indent="-342906" defTabSz="457207">
              <a:buClr>
                <a:schemeClr val="bg2">
                  <a:lumMod val="40000"/>
                  <a:lumOff val="60000"/>
                </a:schemeClr>
              </a:buClr>
              <a:buFont typeface="Wingdings 3" charset="2"/>
              <a:buChar char=""/>
              <a:defRPr/>
            </a:pPr>
            <a:r>
              <a:rPr lang="en-US" b="1" dirty="0"/>
              <a:t>Notice</a:t>
            </a:r>
            <a:r>
              <a:rPr lang="en-US" dirty="0"/>
              <a:t> to student of the disciplinary offense charged, the basis for the charge</a:t>
            </a:r>
          </a:p>
          <a:p>
            <a:pPr marL="342906" indent="-342906" defTabSz="457207">
              <a:buClr>
                <a:schemeClr val="bg2">
                  <a:lumMod val="40000"/>
                  <a:lumOff val="60000"/>
                </a:schemeClr>
              </a:buClr>
              <a:buFont typeface="Wingdings 3" charset="2"/>
              <a:buChar char=""/>
              <a:defRPr/>
            </a:pPr>
            <a:r>
              <a:rPr lang="en-US" b="1" dirty="0"/>
              <a:t>Provide</a:t>
            </a:r>
            <a:r>
              <a:rPr lang="en-US" dirty="0"/>
              <a:t> the student with an </a:t>
            </a:r>
            <a:r>
              <a:rPr lang="en-US" b="1" dirty="0"/>
              <a:t>opportunity</a:t>
            </a:r>
            <a:r>
              <a:rPr lang="en-US" dirty="0"/>
              <a:t> to dispute</a:t>
            </a:r>
          </a:p>
          <a:p>
            <a:pPr marL="342906" indent="-342906" defTabSz="457207">
              <a:buClr>
                <a:schemeClr val="bg2">
                  <a:lumMod val="40000"/>
                  <a:lumOff val="60000"/>
                </a:schemeClr>
              </a:buClr>
              <a:buFont typeface="Wingdings 3" charset="2"/>
              <a:buChar char=""/>
              <a:defRPr/>
            </a:pPr>
            <a:r>
              <a:rPr lang="en-US" dirty="0"/>
              <a:t>Impose in school suspension (less than 10 days)</a:t>
            </a:r>
          </a:p>
          <a:p>
            <a:pPr marL="342906" indent="-342906" defTabSz="457207">
              <a:buClr>
                <a:schemeClr val="bg2">
                  <a:lumMod val="40000"/>
                  <a:lumOff val="60000"/>
                </a:schemeClr>
              </a:buClr>
              <a:buFont typeface="Wingdings 3" charset="2"/>
              <a:buChar char=""/>
              <a:defRPr/>
            </a:pPr>
            <a:r>
              <a:rPr lang="en-US" u="sng" dirty="0"/>
              <a:t>On same day as decision</a:t>
            </a:r>
            <a:r>
              <a:rPr lang="en-US" dirty="0"/>
              <a:t>, </a:t>
            </a:r>
            <a:r>
              <a:rPr lang="en-US" b="1" dirty="0"/>
              <a:t>notify</a:t>
            </a:r>
            <a:r>
              <a:rPr lang="en-US" dirty="0"/>
              <a:t> the parent </a:t>
            </a:r>
            <a:r>
              <a:rPr lang="en-US" b="1" dirty="0"/>
              <a:t>orally</a:t>
            </a:r>
            <a:r>
              <a:rPr lang="en-US" dirty="0"/>
              <a:t> of the disciplinary offense, the reasons and the length of the in-school suspension</a:t>
            </a:r>
          </a:p>
          <a:p>
            <a:pPr marL="342906" indent="-342906" defTabSz="457207">
              <a:buClr>
                <a:schemeClr val="bg2">
                  <a:lumMod val="40000"/>
                  <a:lumOff val="60000"/>
                </a:schemeClr>
              </a:buClr>
              <a:buFont typeface="Wingdings 3" charset="2"/>
              <a:buChar char=""/>
              <a:defRPr/>
            </a:pPr>
            <a:r>
              <a:rPr lang="en-US" b="1" dirty="0"/>
              <a:t>Invite</a:t>
            </a:r>
            <a:r>
              <a:rPr lang="en-US" dirty="0"/>
              <a:t> the parent to a meeting to discuss the student's academic performance and behavior – same day if possible</a:t>
            </a:r>
          </a:p>
          <a:p>
            <a:pPr marL="0" indent="0" defTabSz="457207">
              <a:buClr>
                <a:schemeClr val="bg2">
                  <a:lumMod val="40000"/>
                  <a:lumOff val="60000"/>
                </a:schemeClr>
              </a:buClr>
              <a:buNone/>
              <a:defRPr/>
            </a:pPr>
            <a:endParaRPr lang="en-US" dirty="0"/>
          </a:p>
        </p:txBody>
      </p:sp>
      <p:sp>
        <p:nvSpPr>
          <p:cNvPr id="1843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r>
              <a:rPr lang="en-US" altLang="en-US" sz="1200">
                <a:latin typeface="Arial" panose="020B0604020202020204" pitchFamily="34" charset="0"/>
                <a:cs typeface="Arial" panose="020B0604020202020204" pitchFamily="34" charset="0"/>
              </a:rPr>
              <a:t>Murphy Lamere &amp; Murphy, PC</a:t>
            </a:r>
          </a:p>
        </p:txBody>
      </p:sp>
      <p:sp>
        <p:nvSpPr>
          <p:cNvPr id="1843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1720E18F-7E01-42CE-A174-6FADC4AFEA88}"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26</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07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a:t>Out-Of-School Suspensions</a:t>
            </a:r>
          </a:p>
        </p:txBody>
      </p:sp>
      <p:sp>
        <p:nvSpPr>
          <p:cNvPr id="19459" name="Content Placeholder 2"/>
          <p:cNvSpPr>
            <a:spLocks noGrp="1"/>
          </p:cNvSpPr>
          <p:nvPr>
            <p:ph idx="1"/>
          </p:nvPr>
        </p:nvSpPr>
        <p:spPr/>
        <p:txBody>
          <a:bodyPr>
            <a:normAutofit/>
          </a:bodyPr>
          <a:lstStyle/>
          <a:p>
            <a:pPr marL="0" lvl="1" indent="0">
              <a:buClr>
                <a:schemeClr val="hlink"/>
              </a:buClr>
              <a:buNone/>
              <a:defRPr/>
            </a:pPr>
            <a:r>
              <a:rPr lang="en-US" altLang="en-US" sz="3200" u="sng" dirty="0"/>
              <a:t>No Out-of-School Suspensions Without Oral and </a:t>
            </a:r>
            <a:r>
              <a:rPr lang="en-US" altLang="en-US" sz="3200" b="1" u="sng" dirty="0"/>
              <a:t>Written</a:t>
            </a:r>
            <a:r>
              <a:rPr lang="en-US" altLang="en-US" sz="3200" u="sng" dirty="0"/>
              <a:t> Notice </a:t>
            </a:r>
          </a:p>
          <a:p>
            <a:pPr marL="0" lvl="1" indent="0">
              <a:buClr>
                <a:schemeClr val="hlink"/>
              </a:buClr>
              <a:buNone/>
              <a:defRPr/>
            </a:pPr>
            <a:r>
              <a:rPr lang="en-US" altLang="en-US" sz="3200" u="sng" dirty="0"/>
              <a:t>No matter how short of a suspension it is, Principal:</a:t>
            </a:r>
          </a:p>
          <a:p>
            <a:pPr marL="342900" lvl="1" indent="-342900">
              <a:buClr>
                <a:schemeClr val="hlink"/>
              </a:buClr>
              <a:defRPr/>
            </a:pPr>
            <a:r>
              <a:rPr lang="en-US" altLang="en-US" sz="3200" dirty="0"/>
              <a:t>Must make REASONABLE EFFORTS to notify parents of opportunity to attend hearing.   </a:t>
            </a:r>
          </a:p>
          <a:p>
            <a:pPr marL="742950" lvl="2" indent="-342900">
              <a:buClr>
                <a:schemeClr val="hlink"/>
              </a:buClr>
              <a:defRPr/>
            </a:pPr>
            <a:r>
              <a:rPr lang="en-US" altLang="en-US" sz="3200" dirty="0"/>
              <a:t>REASONABLE EFFORTS = letter + 2 attempts to contact orally</a:t>
            </a:r>
          </a:p>
          <a:p>
            <a:pPr marL="742950" lvl="2" indent="-342900">
              <a:buClr>
                <a:schemeClr val="hlink"/>
              </a:buClr>
              <a:defRPr/>
            </a:pPr>
            <a:r>
              <a:rPr lang="en-US" altLang="en-US" sz="3200" dirty="0"/>
              <a:t>MUST DOCUMENT ATTEMPTS  TO CONTACT</a:t>
            </a:r>
          </a:p>
        </p:txBody>
      </p:sp>
      <p:sp>
        <p:nvSpPr>
          <p:cNvPr id="19461"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249A96BC-F01A-4D22-94D3-98C1A3DB3FDF}"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27</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4870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a:t>Emergency Removal</a:t>
            </a:r>
          </a:p>
        </p:txBody>
      </p:sp>
      <p:sp>
        <p:nvSpPr>
          <p:cNvPr id="22531" name="Content Placeholder 2"/>
          <p:cNvSpPr>
            <a:spLocks noGrp="1"/>
          </p:cNvSpPr>
          <p:nvPr>
            <p:ph idx="1"/>
          </p:nvPr>
        </p:nvSpPr>
        <p:spPr/>
        <p:txBody>
          <a:bodyPr/>
          <a:lstStyle/>
          <a:p>
            <a:pPr marL="0" indent="0">
              <a:buNone/>
            </a:pPr>
            <a:r>
              <a:rPr lang="en-US" altLang="en-US" sz="3200" u="sng" dirty="0"/>
              <a:t>WHEN</a:t>
            </a:r>
            <a:r>
              <a:rPr lang="en-US" altLang="en-US" sz="3200" dirty="0"/>
              <a:t>: continued presence of the student poses a danger to persons or property, or materially and substantially disrupts the order of the school, and, in the principal's judgment, there is no alternative available to alleviate the danger or disruption.</a:t>
            </a:r>
          </a:p>
          <a:p>
            <a:pPr marL="0" indent="0">
              <a:buNone/>
            </a:pPr>
            <a:endParaRPr lang="en-US" altLang="en-US" sz="3200" dirty="0"/>
          </a:p>
          <a:p>
            <a:pPr marL="0" indent="0">
              <a:buNone/>
            </a:pPr>
            <a:r>
              <a:rPr lang="en-US" altLang="en-US" sz="3200" u="sng" dirty="0"/>
              <a:t>HOW</a:t>
            </a:r>
            <a:r>
              <a:rPr lang="en-US" altLang="en-US" sz="3200" dirty="0"/>
              <a:t>:  notify the superintendent in writing of the removal and the reason for it, and describe the danger presented by the student</a:t>
            </a:r>
            <a:r>
              <a:rPr lang="en-US" altLang="en-US" sz="2400" dirty="0"/>
              <a:t>. </a:t>
            </a:r>
          </a:p>
        </p:txBody>
      </p:sp>
      <p:sp>
        <p:nvSpPr>
          <p:cNvPr id="2253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66E21317-2032-444A-B4DB-DC7851CC6F5E}"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28</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2066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a:t>Emergency Removal</a:t>
            </a:r>
          </a:p>
        </p:txBody>
      </p:sp>
      <p:sp>
        <p:nvSpPr>
          <p:cNvPr id="3" name="Content Placeholder 2"/>
          <p:cNvSpPr>
            <a:spLocks noGrp="1"/>
          </p:cNvSpPr>
          <p:nvPr>
            <p:ph idx="1"/>
          </p:nvPr>
        </p:nvSpPr>
        <p:spPr/>
        <p:txBody>
          <a:bodyPr rtlCol="0">
            <a:normAutofit/>
          </a:bodyPr>
          <a:lstStyle/>
          <a:p>
            <a:pPr marL="0" indent="0" defTabSz="457207">
              <a:buClr>
                <a:schemeClr val="bg2">
                  <a:lumMod val="40000"/>
                  <a:lumOff val="60000"/>
                </a:schemeClr>
              </a:buClr>
              <a:buNone/>
              <a:defRPr/>
            </a:pPr>
            <a:r>
              <a:rPr lang="en-US" dirty="0"/>
              <a:t>HOW:</a:t>
            </a:r>
          </a:p>
          <a:p>
            <a:pPr marL="514350" indent="-514350" defTabSz="457207">
              <a:buClr>
                <a:schemeClr val="bg2">
                  <a:lumMod val="40000"/>
                  <a:lumOff val="60000"/>
                </a:schemeClr>
              </a:buClr>
              <a:buFont typeface="Wingdings" panose="05000000000000000000" pitchFamily="2" charset="2"/>
              <a:buAutoNum type="arabicPeriod"/>
              <a:defRPr/>
            </a:pPr>
            <a:r>
              <a:rPr lang="en-US" dirty="0"/>
              <a:t>notify the superintendent of removal and the reason  (in writing) </a:t>
            </a:r>
          </a:p>
          <a:p>
            <a:pPr marL="514350" indent="-514350" defTabSz="457207">
              <a:buClr>
                <a:schemeClr val="bg2">
                  <a:lumMod val="40000"/>
                  <a:lumOff val="60000"/>
                </a:schemeClr>
              </a:buClr>
              <a:buFont typeface="Wingdings" panose="05000000000000000000" pitchFamily="2" charset="2"/>
              <a:buAutoNum type="arabicPeriod"/>
              <a:defRPr/>
            </a:pPr>
            <a:r>
              <a:rPr lang="en-US" dirty="0"/>
              <a:t>Not exceed two (2) school days.</a:t>
            </a:r>
          </a:p>
          <a:p>
            <a:pPr marL="514350" indent="-514350" defTabSz="457207">
              <a:buClr>
                <a:schemeClr val="bg2">
                  <a:lumMod val="40000"/>
                  <a:lumOff val="60000"/>
                </a:schemeClr>
              </a:buClr>
              <a:buFont typeface="Wingdings" panose="05000000000000000000" pitchFamily="2" charset="2"/>
              <a:buAutoNum type="arabicPeriod"/>
              <a:defRPr/>
            </a:pPr>
            <a:r>
              <a:rPr lang="en-US" dirty="0"/>
              <a:t>Oral and written notice and opportunity for hearing.</a:t>
            </a:r>
          </a:p>
          <a:p>
            <a:pPr marL="514350" indent="-514350" defTabSz="457207">
              <a:buClr>
                <a:schemeClr val="bg2">
                  <a:lumMod val="40000"/>
                  <a:lumOff val="60000"/>
                </a:schemeClr>
              </a:buClr>
              <a:buFont typeface="Wingdings" panose="05000000000000000000" pitchFamily="2" charset="2"/>
              <a:buAutoNum type="arabicPeriod"/>
              <a:defRPr/>
            </a:pPr>
            <a:r>
              <a:rPr lang="en-US" dirty="0"/>
              <a:t>Only after student’s safety and transportation</a:t>
            </a:r>
          </a:p>
          <a:p>
            <a:pPr marL="0" indent="0" defTabSz="457207">
              <a:buClr>
                <a:schemeClr val="bg2">
                  <a:lumMod val="40000"/>
                  <a:lumOff val="60000"/>
                </a:schemeClr>
              </a:buClr>
              <a:buNone/>
              <a:defRPr/>
            </a:pPr>
            <a:r>
              <a:rPr lang="en-US" dirty="0"/>
              <a:t>      considered </a:t>
            </a:r>
          </a:p>
        </p:txBody>
      </p:sp>
      <p:sp>
        <p:nvSpPr>
          <p:cNvPr id="23557"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52E5A169-2A27-42B6-B826-567A71746AC6}"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29</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031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4294967295"/>
          </p:nvPr>
        </p:nvSpPr>
        <p:spPr>
          <a:xfrm>
            <a:off x="8077200" y="6248400"/>
            <a:ext cx="1905000" cy="457200"/>
          </a:xfrm>
          <a:prstGeom prst="rect">
            <a:avLst/>
          </a:prstGeom>
        </p:spPr>
        <p:txBody>
          <a:bodyPr/>
          <a:lstStyle/>
          <a:p>
            <a:fld id="{669960B4-37AC-4A73-B5C7-042A54206F53}" type="slidenum">
              <a:rPr lang="en-US" altLang="en-US"/>
              <a:pPr/>
              <a:t>3</a:t>
            </a:fld>
            <a:endParaRPr lang="en-US" altLang="en-US"/>
          </a:p>
        </p:txBody>
      </p:sp>
      <p:sp>
        <p:nvSpPr>
          <p:cNvPr id="77826" name="Rectangle 2"/>
          <p:cNvSpPr>
            <a:spLocks noGrp="1" noChangeArrowheads="1"/>
          </p:cNvSpPr>
          <p:nvPr>
            <p:ph type="ctrTitle"/>
          </p:nvPr>
        </p:nvSpPr>
        <p:spPr/>
        <p:txBody>
          <a:bodyPr/>
          <a:lstStyle/>
          <a:p>
            <a:r>
              <a:rPr lang="en-US" altLang="en-US" dirty="0"/>
              <a:t>MASSACHUSETTS &amp; FEDERAL CIVIL RIGHTS LAWS </a:t>
            </a:r>
          </a:p>
        </p:txBody>
      </p:sp>
      <p:sp>
        <p:nvSpPr>
          <p:cNvPr id="77827" name="Rectangle 3"/>
          <p:cNvSpPr>
            <a:spLocks noGrp="1" noChangeArrowheads="1"/>
          </p:cNvSpPr>
          <p:nvPr>
            <p:ph type="subTitle" idx="1"/>
          </p:nvPr>
        </p:nvSpPr>
        <p:spPr>
          <a:xfrm>
            <a:off x="3118104" y="4764024"/>
            <a:ext cx="6355080" cy="1484376"/>
          </a:xfrm>
        </p:spPr>
        <p:txBody>
          <a:bodyPr>
            <a:normAutofit lnSpcReduction="10000"/>
          </a:bodyPr>
          <a:lstStyle/>
          <a:p>
            <a:pPr algn="l"/>
            <a:r>
              <a:rPr lang="en-US" altLang="en-US" dirty="0"/>
              <a:t>Massachusetts &amp; Federal Civil Rights Laws provide a remedy for actions which interfere or attempt to interfere with an individual’s rights under the Constitution, state, or federal law.  </a:t>
            </a:r>
          </a:p>
        </p:txBody>
      </p:sp>
    </p:spTree>
    <p:extLst>
      <p:ext uri="{BB962C8B-B14F-4D97-AF65-F5344CB8AC3E}">
        <p14:creationId xmlns:p14="http://schemas.microsoft.com/office/powerpoint/2010/main" val="3470657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eaLnBrk="1" hangingPunct="1"/>
            <a:r>
              <a:rPr lang="en-US" altLang="en-US" sz="3200" dirty="0"/>
              <a:t>Principal’s Hearing (Short-term Suspension):</a:t>
            </a:r>
            <a:br>
              <a:rPr lang="en-US" altLang="en-US" dirty="0"/>
            </a:br>
            <a:endParaRPr lang="en-US" altLang="en-US" dirty="0"/>
          </a:p>
        </p:txBody>
      </p:sp>
      <p:sp>
        <p:nvSpPr>
          <p:cNvPr id="24579" name="Content Placeholder 2"/>
          <p:cNvSpPr>
            <a:spLocks noGrp="1"/>
          </p:cNvSpPr>
          <p:nvPr>
            <p:ph idx="1"/>
          </p:nvPr>
        </p:nvSpPr>
        <p:spPr/>
        <p:txBody>
          <a:bodyPr/>
          <a:lstStyle/>
          <a:p>
            <a:pPr marL="457200" lvl="1" indent="0">
              <a:buNone/>
            </a:pPr>
            <a:r>
              <a:rPr lang="en-US" altLang="en-US" sz="2800" u="sng" dirty="0"/>
              <a:t>Consider information </a:t>
            </a:r>
            <a:r>
              <a:rPr lang="en-US" altLang="en-US" sz="2800" dirty="0"/>
              <a:t>and determine if student committed disciplinary offense and any consequences and considering mitigating circumstances</a:t>
            </a:r>
          </a:p>
          <a:p>
            <a:pPr marL="457200" lvl="1" indent="0">
              <a:buNone/>
            </a:pPr>
            <a:endParaRPr lang="en-US" altLang="en-US" sz="2800" dirty="0"/>
          </a:p>
          <a:p>
            <a:pPr marL="457200" lvl="1" indent="0">
              <a:buNone/>
            </a:pPr>
            <a:r>
              <a:rPr lang="en-US" altLang="en-US" sz="2800" u="sng" dirty="0"/>
              <a:t>Written determination </a:t>
            </a:r>
            <a:r>
              <a:rPr lang="en-US" altLang="en-US" sz="2800" dirty="0"/>
              <a:t>to student and parents that includes reasoning, type and duration of suspension, and opportunity to make academic progress during removal</a:t>
            </a:r>
          </a:p>
          <a:p>
            <a:pPr marL="457200" lvl="1" indent="0">
              <a:buNone/>
            </a:pPr>
            <a:endParaRPr lang="en-US" altLang="en-US" sz="2800" dirty="0"/>
          </a:p>
          <a:p>
            <a:pPr marL="457200" lvl="1" indent="0">
              <a:buNone/>
            </a:pPr>
            <a:r>
              <a:rPr lang="en-US" altLang="en-US" sz="2800" dirty="0"/>
              <a:t>For preschool – grade 3:  prior notice and reasoning to Superintendent</a:t>
            </a:r>
          </a:p>
          <a:p>
            <a:pPr eaLnBrk="1" hangingPunct="1"/>
            <a:endParaRPr lang="en-US" altLang="en-US" dirty="0"/>
          </a:p>
          <a:p>
            <a:pPr eaLnBrk="1" hangingPunct="1"/>
            <a:endParaRPr lang="en-US" altLang="en-US" dirty="0"/>
          </a:p>
          <a:p>
            <a:pPr eaLnBrk="1" hangingPunct="1"/>
            <a:endParaRPr lang="en-US" altLang="en-US" sz="2400" dirty="0"/>
          </a:p>
          <a:p>
            <a:pPr marL="457200" lvl="1" indent="0">
              <a:buNone/>
            </a:pPr>
            <a:endParaRPr lang="en-US" altLang="en-US" sz="2400" dirty="0"/>
          </a:p>
        </p:txBody>
      </p:sp>
      <p:sp>
        <p:nvSpPr>
          <p:cNvPr id="24581"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1993262A-3B09-418F-A100-70B787076F37}"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30</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834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US" altLang="en-US" sz="3200" dirty="0"/>
              <a:t>Principal’s Hearing (Long-term Suspension):</a:t>
            </a:r>
            <a:br>
              <a:rPr lang="en-US" altLang="en-US" dirty="0"/>
            </a:br>
            <a:endParaRPr lang="en-US" altLang="en-US" dirty="0"/>
          </a:p>
        </p:txBody>
      </p:sp>
      <p:sp>
        <p:nvSpPr>
          <p:cNvPr id="3" name="Content Placeholder 2"/>
          <p:cNvSpPr>
            <a:spLocks noGrp="1"/>
          </p:cNvSpPr>
          <p:nvPr>
            <p:ph idx="1"/>
          </p:nvPr>
        </p:nvSpPr>
        <p:spPr/>
        <p:txBody>
          <a:bodyPr rtlCol="0">
            <a:normAutofit/>
          </a:bodyPr>
          <a:lstStyle/>
          <a:p>
            <a:pPr marL="742962" lvl="1" indent="-285755" defTabSz="457207">
              <a:buClr>
                <a:schemeClr val="bg2">
                  <a:lumMod val="40000"/>
                  <a:lumOff val="60000"/>
                </a:schemeClr>
              </a:buClr>
              <a:buFont typeface="Wingdings 3" charset="2"/>
              <a:buChar char=""/>
              <a:defRPr/>
            </a:pPr>
            <a:r>
              <a:rPr lang="en-US" sz="2800" dirty="0"/>
              <a:t>Same as for short-term, PLUS, other rights:</a:t>
            </a:r>
          </a:p>
          <a:p>
            <a:pPr marL="742962" lvl="1" indent="-285755" defTabSz="457207">
              <a:buClr>
                <a:schemeClr val="bg2">
                  <a:lumMod val="40000"/>
                  <a:lumOff val="60000"/>
                </a:schemeClr>
              </a:buClr>
              <a:buFont typeface="Wingdings 3" charset="2"/>
              <a:buChar char=""/>
              <a:defRPr/>
            </a:pPr>
            <a:endParaRPr lang="en-US" sz="2800" dirty="0"/>
          </a:p>
          <a:p>
            <a:pPr marL="742962" lvl="1" indent="-285755" defTabSz="457207">
              <a:buClr>
                <a:schemeClr val="bg2">
                  <a:lumMod val="40000"/>
                  <a:lumOff val="60000"/>
                </a:schemeClr>
              </a:buClr>
              <a:buFont typeface="Wingdings 3" charset="2"/>
              <a:buChar char=""/>
              <a:defRPr/>
            </a:pPr>
            <a:r>
              <a:rPr lang="en-US" sz="2800" u="sng" dirty="0"/>
              <a:t>In advance of hearing</a:t>
            </a:r>
            <a:r>
              <a:rPr lang="en-US" sz="2800" dirty="0"/>
              <a:t>, student gets copy of student’s record and documents that Principal may rely upon; </a:t>
            </a:r>
          </a:p>
          <a:p>
            <a:pPr marL="457200" lvl="1" indent="0" defTabSz="457207">
              <a:buClr>
                <a:schemeClr val="bg2">
                  <a:lumMod val="40000"/>
                  <a:lumOff val="60000"/>
                </a:schemeClr>
              </a:buClr>
              <a:buNone/>
              <a:defRPr/>
            </a:pPr>
            <a:endParaRPr lang="en-US" sz="2800" dirty="0"/>
          </a:p>
          <a:p>
            <a:pPr marL="742962" lvl="1" indent="-285755" defTabSz="457207">
              <a:buClr>
                <a:schemeClr val="bg2">
                  <a:lumMod val="40000"/>
                  <a:lumOff val="60000"/>
                </a:schemeClr>
              </a:buClr>
              <a:buFont typeface="Wingdings 3" charset="2"/>
              <a:buChar char=""/>
              <a:defRPr/>
            </a:pPr>
            <a:r>
              <a:rPr lang="en-US" sz="2800" dirty="0"/>
              <a:t>Right to representation at hearing (parents’ expense); right to produce, examine and cross-examine witnesses; right to request that hearing be recorded by principal;</a:t>
            </a:r>
          </a:p>
          <a:p>
            <a:pPr marL="457200" lvl="1" indent="0" defTabSz="457207">
              <a:buClr>
                <a:schemeClr val="bg2">
                  <a:lumMod val="40000"/>
                  <a:lumOff val="60000"/>
                </a:schemeClr>
              </a:buClr>
              <a:buNone/>
              <a:defRPr/>
            </a:pPr>
            <a:endParaRPr lang="en-US" sz="2000" dirty="0"/>
          </a:p>
          <a:p>
            <a:pPr marL="457200" lvl="1" indent="0" defTabSz="457207">
              <a:buClr>
                <a:schemeClr val="bg2">
                  <a:lumMod val="40000"/>
                  <a:lumOff val="60000"/>
                </a:schemeClr>
              </a:buClr>
              <a:buNone/>
              <a:defRPr/>
            </a:pPr>
            <a:endParaRPr lang="en-US" sz="2400" dirty="0"/>
          </a:p>
          <a:p>
            <a:pPr marL="342906" indent="-342906" defTabSz="457207">
              <a:buClr>
                <a:schemeClr val="bg2">
                  <a:lumMod val="40000"/>
                  <a:lumOff val="60000"/>
                </a:schemeClr>
              </a:buClr>
              <a:buFont typeface="Wingdings 3" charset="2"/>
              <a:buChar char=""/>
              <a:defRPr/>
            </a:pPr>
            <a:endParaRPr lang="en-US" dirty="0"/>
          </a:p>
          <a:p>
            <a:pPr marL="342906" indent="-342906" defTabSz="457207">
              <a:buClr>
                <a:schemeClr val="bg2">
                  <a:lumMod val="40000"/>
                  <a:lumOff val="60000"/>
                </a:schemeClr>
              </a:buClr>
              <a:buFont typeface="Wingdings 3" charset="2"/>
              <a:buChar char=""/>
              <a:defRPr/>
            </a:pPr>
            <a:endParaRPr lang="en-US" dirty="0"/>
          </a:p>
          <a:p>
            <a:pPr marL="342906" indent="-342906" defTabSz="457207">
              <a:buClr>
                <a:schemeClr val="bg2">
                  <a:lumMod val="40000"/>
                  <a:lumOff val="60000"/>
                </a:schemeClr>
              </a:buClr>
              <a:buFont typeface="Wingdings 3" charset="2"/>
              <a:buChar char=""/>
              <a:defRPr/>
            </a:pPr>
            <a:endParaRPr lang="en-US" sz="2400" dirty="0"/>
          </a:p>
          <a:p>
            <a:pPr marL="457200" lvl="1" indent="0" defTabSz="457207">
              <a:buClr>
                <a:schemeClr val="bg2">
                  <a:lumMod val="40000"/>
                  <a:lumOff val="60000"/>
                </a:schemeClr>
              </a:buClr>
              <a:buNone/>
              <a:defRPr/>
            </a:pPr>
            <a:endParaRPr lang="en-US" sz="2400" dirty="0"/>
          </a:p>
        </p:txBody>
      </p:sp>
      <p:sp>
        <p:nvSpPr>
          <p:cNvPr id="25604"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r>
              <a:rPr lang="en-US" altLang="en-US" sz="1200">
                <a:latin typeface="Arial" panose="020B0604020202020204" pitchFamily="34" charset="0"/>
                <a:cs typeface="Arial" panose="020B0604020202020204" pitchFamily="34" charset="0"/>
              </a:rPr>
              <a:t>Murphy Lamere &amp; Murphy, PC</a:t>
            </a:r>
          </a:p>
        </p:txBody>
      </p:sp>
      <p:sp>
        <p:nvSpPr>
          <p:cNvPr id="2560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A07A92E1-26A9-44E0-9D28-FC06CCC7B002}"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31</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3430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Special process for kindergarten – grade 3 students:</a:t>
            </a:r>
          </a:p>
        </p:txBody>
      </p:sp>
      <p:sp>
        <p:nvSpPr>
          <p:cNvPr id="27651" name="Content Placeholder 2"/>
          <p:cNvSpPr>
            <a:spLocks noGrp="1"/>
          </p:cNvSpPr>
          <p:nvPr>
            <p:ph idx="1"/>
          </p:nvPr>
        </p:nvSpPr>
        <p:spPr>
          <a:xfrm>
            <a:off x="1794933" y="2209800"/>
            <a:ext cx="8339667" cy="3840164"/>
          </a:xfrm>
        </p:spPr>
        <p:txBody>
          <a:bodyPr>
            <a:normAutofit fontScale="92500" lnSpcReduction="10000"/>
          </a:bodyPr>
          <a:lstStyle/>
          <a:p>
            <a:pPr marL="0" lvl="3" indent="0">
              <a:buClr>
                <a:schemeClr val="hlink"/>
              </a:buClr>
              <a:buNone/>
            </a:pPr>
            <a:r>
              <a:rPr lang="en-US" altLang="en-US" dirty="0"/>
              <a:t> </a:t>
            </a:r>
          </a:p>
          <a:p>
            <a:pPr marL="0" lvl="3" indent="0">
              <a:buClr>
                <a:schemeClr val="hlink"/>
              </a:buClr>
              <a:buNone/>
            </a:pPr>
            <a:r>
              <a:rPr lang="en-US" altLang="en-US" sz="2800" dirty="0"/>
              <a:t>For any “out of school suspension,” the principal must:</a:t>
            </a:r>
          </a:p>
          <a:p>
            <a:pPr marL="0" lvl="3" indent="0">
              <a:buClr>
                <a:schemeClr val="hlink"/>
              </a:buClr>
              <a:buNone/>
            </a:pPr>
            <a:endParaRPr lang="en-US" altLang="en-US" sz="1800" dirty="0"/>
          </a:p>
          <a:p>
            <a:pPr marL="0" lvl="3" indent="0">
              <a:buClr>
                <a:schemeClr val="hlink"/>
              </a:buClr>
              <a:buNone/>
            </a:pPr>
            <a:r>
              <a:rPr lang="en-US" altLang="en-US" sz="2800" dirty="0"/>
              <a:t>1.	Notify the Superintendent in writing </a:t>
            </a:r>
            <a:r>
              <a:rPr lang="en-US" altLang="en-US" sz="2800" u="sng" dirty="0"/>
              <a:t>prior</a:t>
            </a:r>
            <a:r>
              <a:rPr lang="en-US" altLang="en-US" sz="2800" dirty="0"/>
              <a:t> to such 	suspension taking effect ; and</a:t>
            </a:r>
          </a:p>
          <a:p>
            <a:pPr marL="0" lvl="3" indent="0">
              <a:buClr>
                <a:schemeClr val="hlink"/>
              </a:buClr>
              <a:buNone/>
            </a:pPr>
            <a:r>
              <a:rPr lang="en-US" altLang="en-US" sz="2800" dirty="0"/>
              <a:t>2.	the writing must describe the alleged misconduct.</a:t>
            </a:r>
          </a:p>
          <a:p>
            <a:pPr marL="0" indent="0">
              <a:buNone/>
            </a:pPr>
            <a:br>
              <a:rPr lang="en-US" altLang="en-US" dirty="0"/>
            </a:br>
            <a:r>
              <a:rPr lang="en-US" altLang="en-US" dirty="0"/>
              <a:t>Does not include “in school suspensions,” but in-school suspension will “count” as day suspended if over half of the school day.</a:t>
            </a:r>
          </a:p>
        </p:txBody>
      </p:sp>
      <p:sp>
        <p:nvSpPr>
          <p:cNvPr id="27653"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14023453-907A-4DE6-8127-929EDC3C57FC}"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32</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88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a:t>Student’s Rights During Exclusion</a:t>
            </a:r>
          </a:p>
        </p:txBody>
      </p:sp>
      <p:sp>
        <p:nvSpPr>
          <p:cNvPr id="30723" name="Content Placeholder 2"/>
          <p:cNvSpPr>
            <a:spLocks noGrp="1"/>
          </p:cNvSpPr>
          <p:nvPr>
            <p:ph idx="1"/>
          </p:nvPr>
        </p:nvSpPr>
        <p:spPr/>
        <p:txBody>
          <a:bodyPr/>
          <a:lstStyle/>
          <a:p>
            <a:pPr marL="0" lvl="3" indent="0">
              <a:lnSpc>
                <a:spcPct val="150000"/>
              </a:lnSpc>
              <a:spcBef>
                <a:spcPct val="0"/>
              </a:spcBef>
              <a:buClr>
                <a:schemeClr val="hlink"/>
              </a:buClr>
              <a:buNone/>
            </a:pPr>
            <a:r>
              <a:rPr lang="en-US" altLang="en-US" sz="2800" dirty="0"/>
              <a:t> 1</a:t>
            </a:r>
            <a:r>
              <a:rPr lang="en-US" altLang="en-US" dirty="0"/>
              <a:t>.	</a:t>
            </a:r>
            <a:r>
              <a:rPr lang="en-US" altLang="en-US" sz="2800" dirty="0"/>
              <a:t>No exclusion for more than 90 school days </a:t>
            </a:r>
          </a:p>
          <a:p>
            <a:pPr marL="0" lvl="3" indent="0">
              <a:lnSpc>
                <a:spcPct val="150000"/>
              </a:lnSpc>
              <a:spcBef>
                <a:spcPct val="0"/>
              </a:spcBef>
              <a:buClr>
                <a:schemeClr val="hlink"/>
              </a:buClr>
              <a:buNone/>
            </a:pPr>
            <a:r>
              <a:rPr lang="en-US" altLang="en-US" sz="2800" dirty="0"/>
              <a:t>	(exception: exclusions under § 37 H  or § 37 H ½ )</a:t>
            </a:r>
          </a:p>
          <a:p>
            <a:pPr marL="0" lvl="3" indent="0">
              <a:lnSpc>
                <a:spcPct val="150000"/>
              </a:lnSpc>
              <a:spcBef>
                <a:spcPct val="0"/>
              </a:spcBef>
              <a:buClr>
                <a:schemeClr val="hlink"/>
              </a:buClr>
              <a:buNone/>
            </a:pPr>
            <a:endParaRPr lang="en-US" altLang="en-US" sz="2800" dirty="0"/>
          </a:p>
          <a:p>
            <a:pPr marL="0" lvl="3" indent="0">
              <a:lnSpc>
                <a:spcPct val="150000"/>
              </a:lnSpc>
              <a:spcBef>
                <a:spcPct val="0"/>
              </a:spcBef>
              <a:buClr>
                <a:schemeClr val="hlink"/>
              </a:buClr>
              <a:buNone/>
            </a:pPr>
            <a:r>
              <a:rPr lang="en-US" altLang="en-US" sz="2800" dirty="0"/>
              <a:t>2.	Students have the opportunity to make academic progress during 	exclusion from school.</a:t>
            </a:r>
          </a:p>
        </p:txBody>
      </p:sp>
      <p:sp>
        <p:nvSpPr>
          <p:cNvPr id="3072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D2A4FAAE-A885-4150-9BD7-1ABB204C303D}"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33</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874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sz="3600"/>
              <a:t>“Opportunity for Academic Progress”</a:t>
            </a:r>
          </a:p>
        </p:txBody>
      </p:sp>
      <p:sp>
        <p:nvSpPr>
          <p:cNvPr id="3" name="Content Placeholder 2"/>
          <p:cNvSpPr>
            <a:spLocks noGrp="1"/>
          </p:cNvSpPr>
          <p:nvPr>
            <p:ph idx="1"/>
          </p:nvPr>
        </p:nvSpPr>
        <p:spPr/>
        <p:txBody>
          <a:bodyPr rtlCol="0">
            <a:normAutofit/>
          </a:bodyPr>
          <a:lstStyle/>
          <a:p>
            <a:pPr marL="0" indent="0" defTabSz="457207">
              <a:buClr>
                <a:schemeClr val="bg2">
                  <a:lumMod val="40000"/>
                  <a:lumOff val="60000"/>
                </a:schemeClr>
              </a:buClr>
              <a:buNone/>
              <a:defRPr/>
            </a:pPr>
            <a:r>
              <a:rPr lang="en-US" dirty="0">
                <a:effectLst>
                  <a:outerShdw blurRad="38100" dist="38100" dir="2700000" algn="tl">
                    <a:srgbClr val="000000">
                      <a:alpha val="43137"/>
                    </a:srgbClr>
                  </a:outerShdw>
                </a:effectLst>
              </a:rPr>
              <a:t>Sus</a:t>
            </a:r>
            <a:r>
              <a:rPr lang="en-US" dirty="0"/>
              <a:t>pensions </a:t>
            </a:r>
            <a:r>
              <a:rPr lang="en-US" u="sng" dirty="0"/>
              <a:t>Less Than 10 Days</a:t>
            </a:r>
            <a:r>
              <a:rPr lang="en-US" dirty="0"/>
              <a:t>, Student Gets:</a:t>
            </a:r>
          </a:p>
          <a:p>
            <a:pPr marL="0" indent="0" defTabSz="457207">
              <a:buClr>
                <a:schemeClr val="bg2">
                  <a:lumMod val="40000"/>
                  <a:lumOff val="60000"/>
                </a:schemeClr>
              </a:buClr>
              <a:buNone/>
              <a:defRPr/>
            </a:pPr>
            <a:r>
              <a:rPr lang="en-US" dirty="0"/>
              <a:t>	1. To make up assignments and earned credits.</a:t>
            </a:r>
          </a:p>
          <a:p>
            <a:pPr marL="0" indent="0" defTabSz="457207">
              <a:buClr>
                <a:schemeClr val="bg2">
                  <a:lumMod val="40000"/>
                  <a:lumOff val="60000"/>
                </a:schemeClr>
              </a:buClr>
              <a:buNone/>
              <a:defRPr/>
            </a:pPr>
            <a:endParaRPr lang="en-US" dirty="0"/>
          </a:p>
          <a:p>
            <a:pPr marL="0" indent="0" defTabSz="457207">
              <a:buClr>
                <a:schemeClr val="bg2">
                  <a:lumMod val="40000"/>
                  <a:lumOff val="60000"/>
                </a:schemeClr>
              </a:buClr>
              <a:buNone/>
              <a:defRPr/>
            </a:pPr>
            <a:r>
              <a:rPr lang="en-US" dirty="0"/>
              <a:t>Suspensions </a:t>
            </a:r>
            <a:r>
              <a:rPr lang="en-US" u="sng" dirty="0"/>
              <a:t>10 Days or More</a:t>
            </a:r>
            <a:r>
              <a:rPr lang="en-US" dirty="0"/>
              <a:t>, Student Gets:</a:t>
            </a:r>
          </a:p>
          <a:p>
            <a:pPr marL="0" indent="0" defTabSz="457207">
              <a:buClr>
                <a:schemeClr val="bg2">
                  <a:lumMod val="40000"/>
                  <a:lumOff val="60000"/>
                </a:schemeClr>
              </a:buClr>
              <a:buNone/>
              <a:defRPr/>
            </a:pPr>
            <a:r>
              <a:rPr lang="en-US" dirty="0"/>
              <a:t>	1.	Participation in the school-wide Educational Service Plan; and</a:t>
            </a:r>
          </a:p>
          <a:p>
            <a:pPr marL="0" indent="0" defTabSz="457207">
              <a:buClr>
                <a:schemeClr val="bg2">
                  <a:lumMod val="40000"/>
                  <a:lumOff val="60000"/>
                </a:schemeClr>
              </a:buClr>
              <a:buNone/>
              <a:defRPr/>
            </a:pPr>
            <a:r>
              <a:rPr lang="en-US" dirty="0"/>
              <a:t>	2.	List of available alternative educational services 	</a:t>
            </a:r>
          </a:p>
          <a:p>
            <a:pPr marL="0" indent="0" defTabSz="457207">
              <a:buClr>
                <a:schemeClr val="bg2">
                  <a:lumMod val="40000"/>
                  <a:lumOff val="60000"/>
                </a:schemeClr>
              </a:buClr>
              <a:buNone/>
              <a:defRPr/>
            </a:pPr>
            <a:endParaRPr lang="en-US" dirty="0"/>
          </a:p>
          <a:p>
            <a:pPr marL="0" indent="0" defTabSz="457207">
              <a:buClr>
                <a:schemeClr val="bg2">
                  <a:lumMod val="40000"/>
                  <a:lumOff val="60000"/>
                </a:schemeClr>
              </a:buClr>
              <a:buNone/>
              <a:defRPr/>
            </a:pPr>
            <a:r>
              <a:rPr lang="en-US" dirty="0"/>
              <a:t>Students are NO LONGER “sent” to Woodward Day.  They get to choose their alternative educational services.</a:t>
            </a:r>
          </a:p>
        </p:txBody>
      </p:sp>
      <p:sp>
        <p:nvSpPr>
          <p:cNvPr id="3174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r>
              <a:rPr lang="en-US" altLang="en-US" sz="1200">
                <a:latin typeface="Arial" panose="020B0604020202020204" pitchFamily="34" charset="0"/>
                <a:cs typeface="Arial" panose="020B0604020202020204" pitchFamily="34" charset="0"/>
              </a:rPr>
              <a:t>Murphy Lamere &amp; Murphy, PC</a:t>
            </a:r>
          </a:p>
        </p:txBody>
      </p:sp>
      <p:sp>
        <p:nvSpPr>
          <p:cNvPr id="31749"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fontAlgn="base">
              <a:spcBef>
                <a:spcPct val="0"/>
              </a:spcBef>
              <a:spcAft>
                <a:spcPct val="0"/>
              </a:spcAft>
              <a:buClrTx/>
              <a:buSzTx/>
              <a:buFontTx/>
              <a:buNone/>
            </a:pPr>
            <a:fld id="{950C1020-70AC-4336-BEA9-DC9C2BDA4FA4}" type="slidenum">
              <a:rPr lang="en-US" altLang="en-US" sz="1200">
                <a:latin typeface="Arial" panose="020B0604020202020204" pitchFamily="34" charset="0"/>
                <a:cs typeface="Arial" panose="020B0604020202020204" pitchFamily="34" charset="0"/>
              </a:rPr>
              <a:pPr fontAlgn="base">
                <a:spcBef>
                  <a:spcPct val="0"/>
                </a:spcBef>
                <a:spcAft>
                  <a:spcPct val="0"/>
                </a:spcAft>
                <a:buClrTx/>
                <a:buSzTx/>
                <a:buFontTx/>
                <a:buNone/>
              </a:pPr>
              <a:t>34</a:t>
            </a:fld>
            <a:endParaRPr lang="en-US" altLang="en-US" sz="1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7520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a:t>Principal’s Discretion: Do NOT delegate to SRO</a:t>
            </a:r>
          </a:p>
        </p:txBody>
      </p:sp>
      <p:sp>
        <p:nvSpPr>
          <p:cNvPr id="13315" name="Content Placeholder 2"/>
          <p:cNvSpPr>
            <a:spLocks noGrp="1"/>
          </p:cNvSpPr>
          <p:nvPr>
            <p:ph idx="1"/>
          </p:nvPr>
        </p:nvSpPr>
        <p:spPr/>
        <p:txBody>
          <a:bodyPr/>
          <a:lstStyle/>
          <a:p>
            <a:pPr eaLnBrk="1" hangingPunct="1"/>
            <a:r>
              <a:rPr lang="en-US" altLang="en-US"/>
              <a:t>Principal or designee makes disciplinary decisions in the building, NOT school resource officer</a:t>
            </a:r>
          </a:p>
          <a:p>
            <a:pPr eaLnBrk="1" hangingPunct="1"/>
            <a:r>
              <a:rPr lang="en-US" altLang="en-US"/>
              <a:t>Rights of principal may NOT be delegated to the school resource officer</a:t>
            </a:r>
          </a:p>
          <a:p>
            <a:pPr eaLnBrk="1" hangingPunct="1"/>
            <a:r>
              <a:rPr lang="en-US" altLang="en-US"/>
              <a:t>Disciplinary issues should be handled by the principal or designee, </a:t>
            </a:r>
            <a:r>
              <a:rPr lang="en-US" altLang="en-US" u="sng"/>
              <a:t>not</a:t>
            </a:r>
            <a:r>
              <a:rPr lang="en-US" altLang="en-US"/>
              <a:t> the police</a:t>
            </a:r>
          </a:p>
          <a:p>
            <a:pPr eaLnBrk="1" hangingPunct="1"/>
            <a:r>
              <a:rPr lang="en-US" altLang="en-US"/>
              <a:t>Student rights change if process is a school  or police process</a:t>
            </a:r>
          </a:p>
        </p:txBody>
      </p:sp>
      <p:sp>
        <p:nvSpPr>
          <p:cNvPr id="4" name="Footer Placeholder 3"/>
          <p:cNvSpPr>
            <a:spLocks noGrp="1"/>
          </p:cNvSpPr>
          <p:nvPr>
            <p:ph type="ftr" sz="quarter" idx="11"/>
          </p:nvPr>
        </p:nvSpPr>
        <p:spPr/>
        <p:txBody>
          <a:bodyPr/>
          <a:lstStyle/>
          <a:p>
            <a:pPr>
              <a:defRPr/>
            </a:pPr>
            <a:r>
              <a:rPr lang="en-US"/>
              <a:t>Murphy Lamere &amp; Murphy, PC</a:t>
            </a:r>
          </a:p>
        </p:txBody>
      </p:sp>
      <p:sp>
        <p:nvSpPr>
          <p:cNvPr id="5" name="Slide Number Placeholder 4"/>
          <p:cNvSpPr>
            <a:spLocks noGrp="1"/>
          </p:cNvSpPr>
          <p:nvPr>
            <p:ph type="sldNum" sz="quarter" idx="12"/>
          </p:nvPr>
        </p:nvSpPr>
        <p:spPr/>
        <p:txBody>
          <a:bodyPr/>
          <a:lstStyle/>
          <a:p>
            <a:pPr>
              <a:defRPr/>
            </a:pPr>
            <a:fld id="{20F60FBE-9F7F-441B-92B6-1D66205F497B}" type="slidenum">
              <a:rPr lang="en-US" altLang="en-US" smtClean="0"/>
              <a:pPr>
                <a:defRPr/>
              </a:pPr>
              <a:t>35</a:t>
            </a:fld>
            <a:endParaRPr lang="en-US" altLang="en-US" dirty="0"/>
          </a:p>
        </p:txBody>
      </p:sp>
    </p:spTree>
    <p:extLst>
      <p:ext uri="{BB962C8B-B14F-4D97-AF65-F5344CB8AC3E}">
        <p14:creationId xmlns:p14="http://schemas.microsoft.com/office/powerpoint/2010/main" val="2272972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a:t>Implications for NOT following the process:</a:t>
            </a:r>
          </a:p>
        </p:txBody>
      </p:sp>
      <p:sp>
        <p:nvSpPr>
          <p:cNvPr id="14339" name="Content Placeholder 2"/>
          <p:cNvSpPr>
            <a:spLocks noGrp="1"/>
          </p:cNvSpPr>
          <p:nvPr>
            <p:ph idx="1"/>
          </p:nvPr>
        </p:nvSpPr>
        <p:spPr>
          <a:xfrm>
            <a:off x="2008188" y="2052638"/>
            <a:ext cx="7054850" cy="4424362"/>
          </a:xfrm>
        </p:spPr>
        <p:txBody>
          <a:bodyPr>
            <a:normAutofit fontScale="92500" lnSpcReduction="20000"/>
          </a:bodyPr>
          <a:lstStyle/>
          <a:p>
            <a:pPr eaLnBrk="1" hangingPunct="1"/>
            <a:r>
              <a:rPr lang="en-US" altLang="en-US"/>
              <a:t>Violation of Student civil rights</a:t>
            </a:r>
          </a:p>
          <a:p>
            <a:pPr lvl="1" eaLnBrk="1" hangingPunct="1"/>
            <a:r>
              <a:rPr lang="en-US" altLang="en-US"/>
              <a:t>Every student has the right to learn in an environment that is free from violence, harassment, and discrimination, including that based on a person’s race, color, religion, national origin, ethnicity, gender, gender identity, sexual orientation, or disability. </a:t>
            </a:r>
          </a:p>
          <a:p>
            <a:pPr lvl="2" eaLnBrk="1" hangingPunct="1"/>
            <a:r>
              <a:rPr lang="en-US" altLang="en-US"/>
              <a:t>Disparate treatment</a:t>
            </a:r>
          </a:p>
          <a:p>
            <a:pPr lvl="2" eaLnBrk="1" hangingPunct="1"/>
            <a:r>
              <a:rPr lang="en-US" altLang="en-US"/>
              <a:t>Disparate impact</a:t>
            </a:r>
          </a:p>
          <a:p>
            <a:pPr lvl="1" eaLnBrk="1" hangingPunct="1"/>
            <a:r>
              <a:rPr lang="en-US" altLang="en-US"/>
              <a:t>Property right in education</a:t>
            </a:r>
          </a:p>
          <a:p>
            <a:pPr lvl="2" eaLnBrk="1" hangingPunct="1"/>
            <a:r>
              <a:rPr lang="en-US" altLang="en-US"/>
              <a:t>Disciplinary removal may violate student’s property right</a:t>
            </a:r>
          </a:p>
          <a:p>
            <a:pPr lvl="2" eaLnBrk="1" hangingPunct="1"/>
            <a:r>
              <a:rPr lang="en-US" altLang="en-US"/>
              <a:t>Must give students due process before taking rights away</a:t>
            </a:r>
          </a:p>
          <a:p>
            <a:pPr lvl="1" eaLnBrk="1" hangingPunct="1"/>
            <a:endParaRPr lang="en-US" altLang="en-US"/>
          </a:p>
          <a:p>
            <a:pPr eaLnBrk="1" hangingPunct="1"/>
            <a:endParaRPr lang="en-US" altLang="en-US"/>
          </a:p>
        </p:txBody>
      </p:sp>
      <p:sp>
        <p:nvSpPr>
          <p:cNvPr id="4" name="Footer Placeholder 3"/>
          <p:cNvSpPr>
            <a:spLocks noGrp="1"/>
          </p:cNvSpPr>
          <p:nvPr>
            <p:ph type="ftr" sz="quarter" idx="11"/>
          </p:nvPr>
        </p:nvSpPr>
        <p:spPr/>
        <p:txBody>
          <a:bodyPr/>
          <a:lstStyle/>
          <a:p>
            <a:pPr>
              <a:defRPr/>
            </a:pPr>
            <a:r>
              <a:rPr lang="en-US"/>
              <a:t>Murphy Lamere &amp; Murphy, PC</a:t>
            </a:r>
          </a:p>
        </p:txBody>
      </p:sp>
      <p:sp>
        <p:nvSpPr>
          <p:cNvPr id="5" name="Slide Number Placeholder 4"/>
          <p:cNvSpPr>
            <a:spLocks noGrp="1"/>
          </p:cNvSpPr>
          <p:nvPr>
            <p:ph type="sldNum" sz="quarter" idx="12"/>
          </p:nvPr>
        </p:nvSpPr>
        <p:spPr/>
        <p:txBody>
          <a:bodyPr/>
          <a:lstStyle/>
          <a:p>
            <a:pPr>
              <a:defRPr/>
            </a:pPr>
            <a:fld id="{DDCDC227-7354-4396-98C4-E39E16CB0B04}" type="slidenum">
              <a:rPr lang="en-US" altLang="en-US" smtClean="0"/>
              <a:pPr>
                <a:defRPr/>
              </a:pPr>
              <a:t>36</a:t>
            </a:fld>
            <a:endParaRPr lang="en-US" altLang="en-US" dirty="0"/>
          </a:p>
        </p:txBody>
      </p:sp>
    </p:spTree>
    <p:extLst>
      <p:ext uri="{BB962C8B-B14F-4D97-AF65-F5344CB8AC3E}">
        <p14:creationId xmlns:p14="http://schemas.microsoft.com/office/powerpoint/2010/main" val="3176512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ctrTitle"/>
          </p:nvPr>
        </p:nvSpPr>
        <p:spPr>
          <a:xfrm>
            <a:off x="1325301" y="207396"/>
            <a:ext cx="6619875" cy="3328988"/>
          </a:xfrm>
        </p:spPr>
        <p:txBody>
          <a:bodyPr/>
          <a:lstStyle/>
          <a:p>
            <a:pPr eaLnBrk="1" hangingPunct="1"/>
            <a:r>
              <a:rPr lang="en-US" altLang="en-US" dirty="0"/>
              <a:t>Manifestation Determination Meetings</a:t>
            </a:r>
          </a:p>
        </p:txBody>
      </p:sp>
      <p:sp>
        <p:nvSpPr>
          <p:cNvPr id="3" name="Subtitle 2"/>
          <p:cNvSpPr>
            <a:spLocks noGrp="1"/>
          </p:cNvSpPr>
          <p:nvPr>
            <p:ph type="subTitle" idx="1"/>
          </p:nvPr>
        </p:nvSpPr>
        <p:spPr>
          <a:xfrm>
            <a:off x="2390776" y="4776788"/>
            <a:ext cx="6619875" cy="862012"/>
          </a:xfrm>
        </p:spPr>
        <p:txBody>
          <a:bodyPr/>
          <a:lstStyle/>
          <a:p>
            <a:pPr eaLnBrk="1" hangingPunct="1">
              <a:defRPr/>
            </a:pPr>
            <a:r>
              <a:rPr lang="en-US" dirty="0"/>
              <a:t>For Students with disabilities</a:t>
            </a:r>
          </a:p>
        </p:txBody>
      </p:sp>
    </p:spTree>
    <p:extLst>
      <p:ext uri="{BB962C8B-B14F-4D97-AF65-F5344CB8AC3E}">
        <p14:creationId xmlns:p14="http://schemas.microsoft.com/office/powerpoint/2010/main" val="297124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altLang="en-US" sz="3200">
                <a:solidFill>
                  <a:schemeClr val="tx1"/>
                </a:solidFill>
              </a:rPr>
              <a:t>Removal for Misconduct</a:t>
            </a:r>
            <a:br>
              <a:rPr lang="en-US" altLang="en-US" sz="3200">
                <a:solidFill>
                  <a:schemeClr val="tx1"/>
                </a:solidFill>
              </a:rPr>
            </a:br>
            <a:r>
              <a:rPr lang="en-US" altLang="en-US" sz="3200">
                <a:solidFill>
                  <a:schemeClr val="tx1"/>
                </a:solidFill>
              </a:rPr>
              <a:t>Up to 10 Consecutive School Days</a:t>
            </a:r>
          </a:p>
        </p:txBody>
      </p:sp>
      <p:sp>
        <p:nvSpPr>
          <p:cNvPr id="41987" name="Content Placeholder 2"/>
          <p:cNvSpPr>
            <a:spLocks noGrp="1"/>
          </p:cNvSpPr>
          <p:nvPr>
            <p:ph sz="quarter" idx="1"/>
          </p:nvPr>
        </p:nvSpPr>
        <p:spPr/>
        <p:txBody>
          <a:bodyPr/>
          <a:lstStyle/>
          <a:p>
            <a:pPr eaLnBrk="1" hangingPunct="1"/>
            <a:r>
              <a:rPr lang="en-US" altLang="en-US"/>
              <a:t>A child with a disability who violates the code of student conduct  </a:t>
            </a:r>
            <a:r>
              <a:rPr lang="en-US" altLang="en-US" u="sng"/>
              <a:t>may be removed </a:t>
            </a:r>
            <a:r>
              <a:rPr lang="en-US" altLang="en-US"/>
              <a:t>from current placement for not more than 10 consecutive school days.</a:t>
            </a:r>
          </a:p>
          <a:p>
            <a:pPr eaLnBrk="1" hangingPunct="1"/>
            <a:r>
              <a:rPr lang="en-US" altLang="en-US"/>
              <a:t>If the child has been removed from his or her current placement for 10 school days in the same school year, educational and/or behavioral services must be provided during any subsequent days of removal.</a:t>
            </a:r>
          </a:p>
          <a:p>
            <a:pPr lvl="1" eaLnBrk="1" hangingPunct="1"/>
            <a:endParaRPr lang="en-US" altLang="en-US"/>
          </a:p>
        </p:txBody>
      </p:sp>
    </p:spTree>
    <p:extLst>
      <p:ext uri="{BB962C8B-B14F-4D97-AF65-F5344CB8AC3E}">
        <p14:creationId xmlns:p14="http://schemas.microsoft.com/office/powerpoint/2010/main" val="172816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a:t>10 Days of Cumulative Removal</a:t>
            </a:r>
          </a:p>
        </p:txBody>
      </p:sp>
      <p:sp>
        <p:nvSpPr>
          <p:cNvPr id="43011" name="Content Placeholder 2"/>
          <p:cNvSpPr>
            <a:spLocks noGrp="1"/>
          </p:cNvSpPr>
          <p:nvPr>
            <p:ph idx="1"/>
          </p:nvPr>
        </p:nvSpPr>
        <p:spPr/>
        <p:txBody>
          <a:bodyPr/>
          <a:lstStyle/>
          <a:p>
            <a:pPr eaLnBrk="1" hangingPunct="1"/>
            <a:r>
              <a:rPr lang="en-US" altLang="en-US" dirty="0"/>
              <a:t>Must be for substantially the same type of behavior – a pattern</a:t>
            </a:r>
          </a:p>
          <a:p>
            <a:pPr marL="109728" indent="0" eaLnBrk="1" hangingPunct="1">
              <a:buNone/>
            </a:pPr>
            <a:endParaRPr lang="en-US" altLang="en-US" dirty="0"/>
          </a:p>
          <a:p>
            <a:pPr eaLnBrk="1" hangingPunct="1"/>
            <a:r>
              <a:rPr lang="en-US" altLang="en-US" dirty="0"/>
              <a:t>Must hold manifestation determination if considering a suspension that result in more than 10 days of cumulative removals</a:t>
            </a:r>
          </a:p>
        </p:txBody>
      </p:sp>
      <p:sp>
        <p:nvSpPr>
          <p:cNvPr id="4" name="Footer Placeholder 3"/>
          <p:cNvSpPr>
            <a:spLocks noGrp="1"/>
          </p:cNvSpPr>
          <p:nvPr>
            <p:ph type="ftr" sz="quarter" idx="11"/>
          </p:nvPr>
        </p:nvSpPr>
        <p:spPr/>
        <p:txBody>
          <a:bodyPr/>
          <a:lstStyle/>
          <a:p>
            <a:pPr>
              <a:defRPr/>
            </a:pPr>
            <a:r>
              <a:rPr lang="en-US"/>
              <a:t>Murphy Lamere &amp; Murphy, PC</a:t>
            </a:r>
          </a:p>
        </p:txBody>
      </p:sp>
      <p:sp>
        <p:nvSpPr>
          <p:cNvPr id="5" name="Slide Number Placeholder 4"/>
          <p:cNvSpPr>
            <a:spLocks noGrp="1"/>
          </p:cNvSpPr>
          <p:nvPr>
            <p:ph type="sldNum" sz="quarter" idx="12"/>
          </p:nvPr>
        </p:nvSpPr>
        <p:spPr/>
        <p:txBody>
          <a:bodyPr/>
          <a:lstStyle/>
          <a:p>
            <a:pPr>
              <a:defRPr/>
            </a:pPr>
            <a:fld id="{B483CB0A-1C73-4592-B75F-198736C0960D}" type="slidenum">
              <a:rPr lang="en-US" altLang="en-US" smtClean="0"/>
              <a:pPr>
                <a:defRPr/>
              </a:pPr>
              <a:t>39</a:t>
            </a:fld>
            <a:endParaRPr lang="en-US" altLang="en-US" dirty="0"/>
          </a:p>
        </p:txBody>
      </p:sp>
    </p:spTree>
    <p:extLst>
      <p:ext uri="{BB962C8B-B14F-4D97-AF65-F5344CB8AC3E}">
        <p14:creationId xmlns:p14="http://schemas.microsoft.com/office/powerpoint/2010/main" val="702068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p:cNvSpPr>
            <a:spLocks noGrp="1"/>
          </p:cNvSpPr>
          <p:nvPr>
            <p:ph type="sldNum" sz="quarter" idx="12"/>
          </p:nvPr>
        </p:nvSpPr>
        <p:spPr/>
        <p:txBody>
          <a:bodyPr/>
          <a:lstStyle/>
          <a:p>
            <a:fld id="{3228D80E-F531-4A40-B7BE-57D3172B18C4}" type="slidenum">
              <a:rPr lang="en-US" altLang="en-US"/>
              <a:pPr/>
              <a:t>4</a:t>
            </a:fld>
            <a:endParaRPr lang="en-US" altLang="en-US"/>
          </a:p>
        </p:txBody>
      </p:sp>
      <p:sp>
        <p:nvSpPr>
          <p:cNvPr id="97282" name="Rectangle 2"/>
          <p:cNvSpPr>
            <a:spLocks noGrp="1" noChangeArrowheads="1"/>
          </p:cNvSpPr>
          <p:nvPr>
            <p:ph type="title"/>
          </p:nvPr>
        </p:nvSpPr>
        <p:spPr/>
        <p:txBody>
          <a:bodyPr/>
          <a:lstStyle/>
          <a:p>
            <a:r>
              <a:rPr lang="en-US" altLang="en-US"/>
              <a:t>CIVIL RIGHTS</a:t>
            </a:r>
          </a:p>
        </p:txBody>
      </p:sp>
      <p:sp>
        <p:nvSpPr>
          <p:cNvPr id="97283" name="Rectangle 3"/>
          <p:cNvSpPr>
            <a:spLocks noGrp="1" noChangeArrowheads="1"/>
          </p:cNvSpPr>
          <p:nvPr>
            <p:ph type="body" sz="half" idx="1"/>
          </p:nvPr>
        </p:nvSpPr>
        <p:spPr/>
        <p:txBody>
          <a:bodyPr/>
          <a:lstStyle/>
          <a:p>
            <a:pPr>
              <a:lnSpc>
                <a:spcPct val="90000"/>
              </a:lnSpc>
              <a:buFont typeface="Times" panose="02020603050405020304" pitchFamily="18" charset="0"/>
              <a:buNone/>
            </a:pPr>
            <a:r>
              <a:rPr lang="en-US" altLang="en-US" sz="3600"/>
              <a:t>What are “civil rights”?</a:t>
            </a:r>
            <a:endParaRPr lang="en-US" altLang="en-US" sz="2800"/>
          </a:p>
        </p:txBody>
      </p:sp>
      <p:sp>
        <p:nvSpPr>
          <p:cNvPr id="97284" name="Rectangle 4"/>
          <p:cNvSpPr>
            <a:spLocks noGrp="1" noChangeArrowheads="1"/>
          </p:cNvSpPr>
          <p:nvPr>
            <p:ph type="body" sz="half" idx="2"/>
          </p:nvPr>
        </p:nvSpPr>
        <p:spPr/>
        <p:txBody>
          <a:bodyPr/>
          <a:lstStyle/>
          <a:p>
            <a:pPr>
              <a:lnSpc>
                <a:spcPct val="90000"/>
              </a:lnSpc>
            </a:pPr>
            <a:r>
              <a:rPr lang="en-US" altLang="en-US" sz="2800" dirty="0"/>
              <a:t>Constitutional protections.</a:t>
            </a:r>
          </a:p>
          <a:p>
            <a:pPr>
              <a:lnSpc>
                <a:spcPct val="90000"/>
              </a:lnSpc>
            </a:pPr>
            <a:r>
              <a:rPr lang="en-US" altLang="en-US" sz="2800" dirty="0"/>
              <a:t>Educational entitlements.</a:t>
            </a:r>
          </a:p>
          <a:p>
            <a:pPr>
              <a:lnSpc>
                <a:spcPct val="90000"/>
              </a:lnSpc>
            </a:pPr>
            <a:r>
              <a:rPr lang="en-US" altLang="en-US" sz="2800" dirty="0"/>
              <a:t>Discrimination</a:t>
            </a:r>
          </a:p>
          <a:p>
            <a:pPr lvl="1">
              <a:lnSpc>
                <a:spcPct val="90000"/>
              </a:lnSpc>
            </a:pPr>
            <a:r>
              <a:rPr lang="en-US" altLang="en-US" sz="2400" dirty="0"/>
              <a:t>Race</a:t>
            </a:r>
          </a:p>
          <a:p>
            <a:pPr lvl="1">
              <a:lnSpc>
                <a:spcPct val="90000"/>
              </a:lnSpc>
            </a:pPr>
            <a:r>
              <a:rPr lang="en-US" altLang="en-US" sz="2400" dirty="0"/>
              <a:t>Ethnicity/National Origin</a:t>
            </a:r>
          </a:p>
          <a:p>
            <a:pPr lvl="1">
              <a:lnSpc>
                <a:spcPct val="90000"/>
              </a:lnSpc>
            </a:pPr>
            <a:r>
              <a:rPr lang="en-US" altLang="en-US" sz="2400" dirty="0"/>
              <a:t>Gender/Sexual Orientation/Gender Identity</a:t>
            </a:r>
          </a:p>
          <a:p>
            <a:pPr lvl="1">
              <a:lnSpc>
                <a:spcPct val="90000"/>
              </a:lnSpc>
            </a:pPr>
            <a:r>
              <a:rPr lang="en-US" altLang="en-US" sz="2400" dirty="0"/>
              <a:t>Religion</a:t>
            </a:r>
          </a:p>
          <a:p>
            <a:pPr lvl="1">
              <a:lnSpc>
                <a:spcPct val="90000"/>
              </a:lnSpc>
            </a:pPr>
            <a:r>
              <a:rPr lang="en-US" altLang="en-US" sz="2400" dirty="0"/>
              <a:t>Disability</a:t>
            </a:r>
          </a:p>
        </p:txBody>
      </p:sp>
    </p:spTree>
    <p:extLst>
      <p:ext uri="{BB962C8B-B14F-4D97-AF65-F5344CB8AC3E}">
        <p14:creationId xmlns:p14="http://schemas.microsoft.com/office/powerpoint/2010/main" val="2775922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sz="3200">
                <a:solidFill>
                  <a:schemeClr val="tx1"/>
                </a:solidFill>
              </a:rPr>
              <a:t>Removal for Misconduct</a:t>
            </a:r>
            <a:br>
              <a:rPr lang="en-US" altLang="en-US" sz="3200">
                <a:solidFill>
                  <a:schemeClr val="tx1"/>
                </a:solidFill>
              </a:rPr>
            </a:br>
            <a:r>
              <a:rPr lang="en-US" altLang="en-US" sz="3200">
                <a:solidFill>
                  <a:schemeClr val="tx1"/>
                </a:solidFill>
              </a:rPr>
              <a:t>In Excess of 10 Consecutive School Days</a:t>
            </a:r>
          </a:p>
        </p:txBody>
      </p:sp>
      <p:sp>
        <p:nvSpPr>
          <p:cNvPr id="44035" name="Content Placeholder 2"/>
          <p:cNvSpPr>
            <a:spLocks noGrp="1"/>
          </p:cNvSpPr>
          <p:nvPr>
            <p:ph sz="quarter" idx="1"/>
          </p:nvPr>
        </p:nvSpPr>
        <p:spPr/>
        <p:txBody>
          <a:bodyPr/>
          <a:lstStyle/>
          <a:p>
            <a:pPr eaLnBrk="1" hangingPunct="1"/>
            <a:endParaRPr lang="en-US" altLang="en-US"/>
          </a:p>
          <a:p>
            <a:pPr eaLnBrk="1" hangingPunct="1"/>
            <a:r>
              <a:rPr lang="en-US" altLang="en-US" b="1" u="sng"/>
              <a:t>Change in Placement</a:t>
            </a:r>
          </a:p>
          <a:p>
            <a:pPr eaLnBrk="1" hangingPunct="1"/>
            <a:r>
              <a:rPr lang="en-US" altLang="en-US"/>
              <a:t>Only permitted if the behavior that resulted in the violation of the school code is determined </a:t>
            </a:r>
            <a:r>
              <a:rPr lang="en-US" altLang="en-US" b="1"/>
              <a:t>NOT to be a manifestation of the child’s disability.</a:t>
            </a:r>
          </a:p>
          <a:p>
            <a:pPr eaLnBrk="1" hangingPunct="1"/>
            <a:r>
              <a:rPr lang="en-US" altLang="en-US" b="1"/>
              <a:t>Who makes the Manifestation decision:</a:t>
            </a:r>
          </a:p>
          <a:p>
            <a:pPr lvl="1" eaLnBrk="1" hangingPunct="1"/>
            <a:r>
              <a:rPr lang="en-US" altLang="en-US" b="1"/>
              <a:t>Student’s IEP Team including anyone who has knowledge about the child</a:t>
            </a:r>
          </a:p>
        </p:txBody>
      </p:sp>
    </p:spTree>
    <p:extLst>
      <p:ext uri="{BB962C8B-B14F-4D97-AF65-F5344CB8AC3E}">
        <p14:creationId xmlns:p14="http://schemas.microsoft.com/office/powerpoint/2010/main" val="1680327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sz="3200"/>
              <a:t>Conduct Which Constitutes </a:t>
            </a:r>
            <a:br>
              <a:rPr lang="en-US" altLang="en-US" sz="3200"/>
            </a:br>
            <a:r>
              <a:rPr lang="en-US" altLang="en-US" sz="3200"/>
              <a:t>a Manifestation of a Student’s Disability</a:t>
            </a:r>
          </a:p>
        </p:txBody>
      </p:sp>
      <p:sp>
        <p:nvSpPr>
          <p:cNvPr id="3" name="Content Placeholder 2"/>
          <p:cNvSpPr>
            <a:spLocks noGrp="1"/>
          </p:cNvSpPr>
          <p:nvPr>
            <p:ph sz="quarter" idx="1"/>
          </p:nvPr>
        </p:nvSpPr>
        <p:spPr>
          <a:xfrm>
            <a:off x="2351088" y="2438400"/>
            <a:ext cx="6711950" cy="3810000"/>
          </a:xfrm>
        </p:spPr>
        <p:txBody>
          <a:bodyPr>
            <a:normAutofit lnSpcReduction="10000"/>
          </a:bodyPr>
          <a:lstStyle/>
          <a:p>
            <a:pPr eaLnBrk="1" hangingPunct="1">
              <a:defRPr/>
            </a:pPr>
            <a:r>
              <a:rPr lang="en-US" dirty="0"/>
              <a:t>Under 34 CFR 300.530(e)(1), </a:t>
            </a:r>
            <a:r>
              <a:rPr lang="en-US" b="1" dirty="0"/>
              <a:t>after review of all relevant information</a:t>
            </a:r>
            <a:r>
              <a:rPr lang="en-US" dirty="0"/>
              <a:t>, the conduct must be found to be a </a:t>
            </a:r>
            <a:r>
              <a:rPr lang="en-US" b="1" dirty="0"/>
              <a:t>manifestation of the student’s disability </a:t>
            </a:r>
            <a:r>
              <a:rPr lang="en-US" dirty="0"/>
              <a:t>if:</a:t>
            </a:r>
          </a:p>
          <a:p>
            <a:pPr lvl="1" eaLnBrk="1" hangingPunct="1">
              <a:defRPr/>
            </a:pPr>
            <a:r>
              <a:rPr lang="en-US" sz="2300" dirty="0"/>
              <a:t> The conduct in question was </a:t>
            </a:r>
            <a:r>
              <a:rPr lang="en-US" sz="2300" b="1" u="sng" dirty="0"/>
              <a:t>caused by, or had a direct and substantial relationship to the child's disability</a:t>
            </a:r>
            <a:r>
              <a:rPr lang="en-US" sz="2300" dirty="0"/>
              <a:t>;</a:t>
            </a:r>
          </a:p>
          <a:p>
            <a:pPr marL="457200" lvl="1" indent="0">
              <a:buNone/>
              <a:defRPr/>
            </a:pPr>
            <a:r>
              <a:rPr lang="en-US" sz="2300" dirty="0"/>
              <a:t> </a:t>
            </a:r>
            <a:r>
              <a:rPr lang="en-US" sz="2300" b="1" u="sng" dirty="0"/>
              <a:t>or</a:t>
            </a:r>
            <a:endParaRPr lang="en-US" b="1" u="sng" dirty="0"/>
          </a:p>
          <a:p>
            <a:pPr lvl="1" eaLnBrk="1" hangingPunct="1">
              <a:defRPr/>
            </a:pPr>
            <a:r>
              <a:rPr lang="en-US" sz="2300" dirty="0"/>
              <a:t>The conduct in question was the direct result of the </a:t>
            </a:r>
            <a:r>
              <a:rPr lang="en-US" sz="2300" b="1" dirty="0"/>
              <a:t>district’s failure to implement the IEP.</a:t>
            </a:r>
            <a:endParaRPr lang="en-US" b="1" dirty="0"/>
          </a:p>
          <a:p>
            <a:pPr lvl="1" eaLnBrk="1" hangingPunct="1">
              <a:defRPr/>
            </a:pPr>
            <a:endParaRPr lang="en-US" dirty="0"/>
          </a:p>
        </p:txBody>
      </p:sp>
    </p:spTree>
    <p:extLst>
      <p:ext uri="{BB962C8B-B14F-4D97-AF65-F5344CB8AC3E}">
        <p14:creationId xmlns:p14="http://schemas.microsoft.com/office/powerpoint/2010/main" val="219431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z="2800"/>
              <a:t>If misconduct is determined NOT to be </a:t>
            </a:r>
            <a:br>
              <a:rPr lang="en-US" altLang="en-US" sz="2800"/>
            </a:br>
            <a:r>
              <a:rPr lang="en-US" altLang="en-US" sz="2800"/>
              <a:t>a manifestation of student’s disability</a:t>
            </a:r>
          </a:p>
        </p:txBody>
      </p:sp>
      <p:sp>
        <p:nvSpPr>
          <p:cNvPr id="45059" name="Content Placeholder 2"/>
          <p:cNvSpPr>
            <a:spLocks noGrp="1"/>
          </p:cNvSpPr>
          <p:nvPr>
            <p:ph sz="quarter" idx="1"/>
          </p:nvPr>
        </p:nvSpPr>
        <p:spPr/>
        <p:txBody>
          <a:bodyPr/>
          <a:lstStyle/>
          <a:p>
            <a:pPr eaLnBrk="1" hangingPunct="1"/>
            <a:r>
              <a:rPr lang="en-US" altLang="en-US"/>
              <a:t>If the conduct is determined NOT to be a manifestation of the child’s disability:</a:t>
            </a:r>
          </a:p>
          <a:p>
            <a:pPr lvl="1" eaLnBrk="1" hangingPunct="1"/>
            <a:r>
              <a:rPr lang="en-US" altLang="en-US"/>
              <a:t>Child may be disciplined in the same manner and for the same duration as  a child without disabilities, </a:t>
            </a:r>
          </a:p>
          <a:p>
            <a:pPr lvl="1" eaLnBrk="1" hangingPunct="1"/>
            <a:r>
              <a:rPr lang="en-US" altLang="en-US"/>
              <a:t>Student must continue to receive the required educational and/or behavioral services.</a:t>
            </a:r>
          </a:p>
          <a:p>
            <a:pPr lvl="1" eaLnBrk="1" hangingPunct="1"/>
            <a:r>
              <a:rPr lang="en-US" altLang="en-US"/>
              <a:t>Must have an opportunity to make progress on IEP goals and objectives and have access to general curriculum.</a:t>
            </a:r>
          </a:p>
          <a:p>
            <a:pPr eaLnBrk="1" hangingPunct="1"/>
            <a:endParaRPr lang="en-US" altLang="en-US"/>
          </a:p>
        </p:txBody>
      </p:sp>
    </p:spTree>
    <p:extLst>
      <p:ext uri="{BB962C8B-B14F-4D97-AF65-F5344CB8AC3E}">
        <p14:creationId xmlns:p14="http://schemas.microsoft.com/office/powerpoint/2010/main" val="2840496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sz="2800"/>
              <a:t>If the misconduct IS determined to be </a:t>
            </a:r>
            <a:br>
              <a:rPr lang="en-US" altLang="en-US" sz="2800"/>
            </a:br>
            <a:r>
              <a:rPr lang="en-US" altLang="en-US" sz="2800"/>
              <a:t>a manifestation of the student’s disability:</a:t>
            </a:r>
          </a:p>
        </p:txBody>
      </p:sp>
      <p:sp>
        <p:nvSpPr>
          <p:cNvPr id="46083" name="Content Placeholder 2"/>
          <p:cNvSpPr>
            <a:spLocks noGrp="1"/>
          </p:cNvSpPr>
          <p:nvPr>
            <p:ph sz="quarter" idx="1"/>
          </p:nvPr>
        </p:nvSpPr>
        <p:spPr/>
        <p:txBody>
          <a:bodyPr/>
          <a:lstStyle/>
          <a:p>
            <a:pPr eaLnBrk="1" hangingPunct="1"/>
            <a:r>
              <a:rPr lang="en-US" altLang="en-US"/>
              <a:t>If the MDR team determines that the student’s misconduct was a manifestation of his/her disability, IEP team must do </a:t>
            </a:r>
            <a:r>
              <a:rPr lang="en-US" altLang="en-US" u="sng"/>
              <a:t>one of the following</a:t>
            </a:r>
            <a:r>
              <a:rPr lang="en-US" altLang="en-US"/>
              <a:t>:</a:t>
            </a:r>
          </a:p>
          <a:p>
            <a:pPr lvl="1" eaLnBrk="1" hangingPunct="1"/>
            <a:r>
              <a:rPr lang="en-US" altLang="en-US"/>
              <a:t>Conduct a </a:t>
            </a:r>
            <a:r>
              <a:rPr lang="en-US" altLang="en-US" b="1" u="sng"/>
              <a:t>functional behavioral assessment</a:t>
            </a:r>
            <a:r>
              <a:rPr lang="en-US" altLang="en-US"/>
              <a:t>, unless the LEA had conducted an FBA before the behavior that resulted in the change of placement occurred, and </a:t>
            </a:r>
            <a:r>
              <a:rPr lang="en-US" altLang="en-US" b="1"/>
              <a:t>implement a behavioral intervention plan</a:t>
            </a:r>
            <a:r>
              <a:rPr lang="en-US" altLang="en-US"/>
              <a:t> for the student; or</a:t>
            </a:r>
          </a:p>
          <a:p>
            <a:pPr lvl="1" eaLnBrk="1" hangingPunct="1"/>
            <a:r>
              <a:rPr lang="en-US" altLang="en-US"/>
              <a:t>If a behavioral intervention plan already has been developed, review the behavior intervention plan, and </a:t>
            </a:r>
            <a:r>
              <a:rPr lang="en-US" altLang="en-US" b="1"/>
              <a:t>modify it</a:t>
            </a:r>
            <a:r>
              <a:rPr lang="en-US" altLang="en-US"/>
              <a:t>, as necessary, to address the behavior.</a:t>
            </a:r>
          </a:p>
          <a:p>
            <a:pPr lvl="1" eaLnBrk="1" hangingPunct="1"/>
            <a:endParaRPr lang="en-US" altLang="en-US"/>
          </a:p>
          <a:p>
            <a:pPr lvl="1" eaLnBrk="1" hangingPunct="1"/>
            <a:endParaRPr lang="en-US" altLang="en-US"/>
          </a:p>
        </p:txBody>
      </p:sp>
    </p:spTree>
    <p:extLst>
      <p:ext uri="{BB962C8B-B14F-4D97-AF65-F5344CB8AC3E}">
        <p14:creationId xmlns:p14="http://schemas.microsoft.com/office/powerpoint/2010/main" val="199574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i="1" dirty="0"/>
              <a:t>Role of the Principal vs. Team</a:t>
            </a:r>
            <a:br>
              <a:rPr lang="en-US" sz="2400" i="1" dirty="0"/>
            </a:br>
            <a:br>
              <a:rPr lang="en-US" sz="2400" i="1" dirty="0"/>
            </a:br>
            <a:br>
              <a:rPr lang="en-US" sz="2400" i="1" dirty="0"/>
            </a:br>
            <a:endParaRPr lang="en-US" sz="2400" dirty="0"/>
          </a:p>
        </p:txBody>
      </p:sp>
      <p:sp>
        <p:nvSpPr>
          <p:cNvPr id="3" name="Content Placeholder 2"/>
          <p:cNvSpPr>
            <a:spLocks noGrp="1"/>
          </p:cNvSpPr>
          <p:nvPr>
            <p:ph sz="quarter" idx="1"/>
          </p:nvPr>
        </p:nvSpPr>
        <p:spPr/>
        <p:txBody>
          <a:bodyPr/>
          <a:lstStyle/>
          <a:p>
            <a:pPr eaLnBrk="1" hangingPunct="1">
              <a:defRPr/>
            </a:pPr>
            <a:r>
              <a:rPr lang="en-US" dirty="0"/>
              <a:t>It is the role of the principal, not the MDR team, to determine precisely what misconduct the student engaged in.</a:t>
            </a:r>
          </a:p>
          <a:p>
            <a:pPr eaLnBrk="1" hangingPunct="1">
              <a:defRPr/>
            </a:pPr>
            <a:r>
              <a:rPr lang="en-US" dirty="0"/>
              <a:t>The Team does not decide whether student engaged in conduct – only the relationship between the conduct to the disability.</a:t>
            </a:r>
          </a:p>
          <a:p>
            <a:pPr marL="0" indent="0">
              <a:buNone/>
              <a:defRPr/>
            </a:pPr>
            <a:endParaRPr lang="en-US" dirty="0"/>
          </a:p>
        </p:txBody>
      </p:sp>
    </p:spTree>
    <p:extLst>
      <p:ext uri="{BB962C8B-B14F-4D97-AF65-F5344CB8AC3E}">
        <p14:creationId xmlns:p14="http://schemas.microsoft.com/office/powerpoint/2010/main" val="1707102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624078" indent="-514350">
              <a:buAutoNum type="arabicPeriod"/>
            </a:pPr>
            <a:r>
              <a:rPr lang="en-US" dirty="0"/>
              <a:t>Schools have child find obligations</a:t>
            </a:r>
          </a:p>
          <a:p>
            <a:pPr marL="624078" indent="-514350">
              <a:buAutoNum type="arabicPeriod"/>
            </a:pPr>
            <a:r>
              <a:rPr lang="en-US" dirty="0"/>
              <a:t>Schools must meet the students’ social/emotional/behavioral needs</a:t>
            </a:r>
          </a:p>
          <a:p>
            <a:pPr marL="624078" indent="-514350">
              <a:buAutoNum type="arabicPeriod"/>
            </a:pPr>
            <a:r>
              <a:rPr lang="en-US" dirty="0"/>
              <a:t>Staff must participate in IEP meetings</a:t>
            </a:r>
          </a:p>
          <a:p>
            <a:pPr marL="624078" indent="-514350">
              <a:buAutoNum type="arabicPeriod"/>
            </a:pPr>
            <a:r>
              <a:rPr lang="en-US" dirty="0"/>
              <a:t>IEPS are legal documents</a:t>
            </a:r>
          </a:p>
          <a:p>
            <a:pPr marL="624078" indent="-514350">
              <a:buAutoNum type="arabicPeriod"/>
            </a:pPr>
            <a:r>
              <a:rPr lang="en-US" dirty="0"/>
              <a:t>Principals must ensure that IEPS are fully implemented</a:t>
            </a:r>
          </a:p>
          <a:p>
            <a:pPr marL="624078" indent="-514350">
              <a:buAutoNum type="arabicPeriod"/>
            </a:pPr>
            <a:r>
              <a:rPr lang="en-US" dirty="0"/>
              <a:t>Principals must ensure school staff understand/implement the IEP</a:t>
            </a:r>
          </a:p>
          <a:p>
            <a:pPr marL="624078" indent="-514350">
              <a:buAutoNum type="arabicPeriod"/>
            </a:pPr>
            <a:r>
              <a:rPr lang="en-US" dirty="0"/>
              <a:t>Special </a:t>
            </a:r>
            <a:r>
              <a:rPr lang="en-US" dirty="0" err="1"/>
              <a:t>ed</a:t>
            </a:r>
            <a:r>
              <a:rPr lang="en-US" dirty="0"/>
              <a:t> students must be included</a:t>
            </a:r>
          </a:p>
          <a:p>
            <a:pPr marL="624078" indent="-514350">
              <a:buAutoNum type="arabicPeriod"/>
            </a:pPr>
            <a:r>
              <a:rPr lang="en-US" dirty="0"/>
              <a:t>Special </a:t>
            </a:r>
            <a:r>
              <a:rPr lang="en-US" dirty="0" err="1"/>
              <a:t>ed</a:t>
            </a:r>
            <a:r>
              <a:rPr lang="en-US" dirty="0"/>
              <a:t> students are vulnerable to bullying</a:t>
            </a:r>
          </a:p>
          <a:p>
            <a:pPr marL="624078" indent="-514350">
              <a:buAutoNum type="arabicPeriod"/>
            </a:pPr>
            <a:r>
              <a:rPr lang="en-US" dirty="0"/>
              <a:t>Special </a:t>
            </a:r>
            <a:r>
              <a:rPr lang="en-US" dirty="0" err="1"/>
              <a:t>ed</a:t>
            </a:r>
            <a:r>
              <a:rPr lang="en-US" dirty="0"/>
              <a:t> students may require different discipline</a:t>
            </a:r>
          </a:p>
          <a:p>
            <a:pPr marL="624078" indent="-514350">
              <a:buAutoNum type="arabicPeriod"/>
            </a:pPr>
            <a:r>
              <a:rPr lang="en-US" dirty="0"/>
              <a:t>Special </a:t>
            </a:r>
            <a:r>
              <a:rPr lang="en-US" dirty="0" err="1"/>
              <a:t>ed</a:t>
            </a:r>
            <a:r>
              <a:rPr lang="en-US" dirty="0"/>
              <a:t> students cannot be withdrawn from school without process</a:t>
            </a:r>
          </a:p>
        </p:txBody>
      </p:sp>
      <p:sp>
        <p:nvSpPr>
          <p:cNvPr id="3" name="Title 2"/>
          <p:cNvSpPr>
            <a:spLocks noGrp="1"/>
          </p:cNvSpPr>
          <p:nvPr>
            <p:ph type="title"/>
          </p:nvPr>
        </p:nvSpPr>
        <p:spPr/>
        <p:txBody>
          <a:bodyPr/>
          <a:lstStyle/>
          <a:p>
            <a:r>
              <a:rPr lang="en-US" dirty="0"/>
              <a:t>Top Ten Things You Need to Know About Special Ed</a:t>
            </a:r>
          </a:p>
        </p:txBody>
      </p:sp>
    </p:spTree>
    <p:extLst>
      <p:ext uri="{BB962C8B-B14F-4D97-AF65-F5344CB8AC3E}">
        <p14:creationId xmlns:p14="http://schemas.microsoft.com/office/powerpoint/2010/main" val="245745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840AC2F-F7EF-44F5-85BB-C257598D00C6}"/>
              </a:ext>
            </a:extLst>
          </p:cNvPr>
          <p:cNvSpPr>
            <a:spLocks noGrp="1"/>
          </p:cNvSpPr>
          <p:nvPr>
            <p:ph idx="1"/>
          </p:nvPr>
        </p:nvSpPr>
        <p:spPr>
          <a:xfrm>
            <a:off x="609600" y="2811486"/>
            <a:ext cx="10972800" cy="4325112"/>
          </a:xfrm>
        </p:spPr>
        <p:txBody>
          <a:bodyPr/>
          <a:lstStyle/>
          <a:p>
            <a:pPr marL="109728" indent="0">
              <a:buNone/>
            </a:pPr>
            <a:r>
              <a:rPr lang="en-US" dirty="0">
                <a:hlinkClick r:id="rId2"/>
              </a:rPr>
              <a:t>https://forms.office.com/Pages/ResponsePage.aspx?id=H_8T4Ch6YU2VkJdkoDzMgHyN-fd-KCRKgaGVH3m3LNdUMjdUTE1TRFdaR1pXOTNROUxRVkVBVjVKTS4u</a:t>
            </a:r>
            <a:endParaRPr lang="en-US" dirty="0"/>
          </a:p>
        </p:txBody>
      </p:sp>
      <p:sp>
        <p:nvSpPr>
          <p:cNvPr id="3" name="Title 2">
            <a:extLst>
              <a:ext uri="{FF2B5EF4-FFF2-40B4-BE49-F238E27FC236}">
                <a16:creationId xmlns:a16="http://schemas.microsoft.com/office/drawing/2014/main" id="{19B93B70-0F8D-4B3B-A0E7-F52719FCEC85}"/>
              </a:ext>
            </a:extLst>
          </p:cNvPr>
          <p:cNvSpPr>
            <a:spLocks noGrp="1"/>
          </p:cNvSpPr>
          <p:nvPr>
            <p:ph type="title"/>
          </p:nvPr>
        </p:nvSpPr>
        <p:spPr/>
        <p:txBody>
          <a:bodyPr>
            <a:normAutofit fontScale="90000"/>
          </a:bodyPr>
          <a:lstStyle/>
          <a:p>
            <a:r>
              <a:rPr lang="en-US" dirty="0"/>
              <a:t>Complete Survey Form</a:t>
            </a:r>
            <a:br>
              <a:rPr lang="en-US" dirty="0"/>
            </a:br>
            <a:r>
              <a:rPr lang="en-US" dirty="0"/>
              <a:t>	Press Ctrl and click link</a:t>
            </a:r>
            <a:br>
              <a:rPr lang="en-US" dirty="0"/>
            </a:br>
            <a:r>
              <a:rPr lang="en-US" dirty="0"/>
              <a:t>	Login to O365</a:t>
            </a:r>
          </a:p>
        </p:txBody>
      </p:sp>
    </p:spTree>
    <p:extLst>
      <p:ext uri="{BB962C8B-B14F-4D97-AF65-F5344CB8AC3E}">
        <p14:creationId xmlns:p14="http://schemas.microsoft.com/office/powerpoint/2010/main" val="762367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pPr marL="109728" indent="0">
              <a:buNone/>
            </a:pPr>
            <a:endParaRPr lang="en-US" dirty="0"/>
          </a:p>
          <a:p>
            <a:pPr marL="109728" indent="0" algn="ctr">
              <a:buNone/>
            </a:pPr>
            <a:r>
              <a:rPr lang="en-US" dirty="0"/>
              <a:t>Paige Tobin, Esq.</a:t>
            </a:r>
          </a:p>
          <a:p>
            <a:pPr marL="109728" indent="0" algn="ctr">
              <a:buNone/>
            </a:pPr>
            <a:r>
              <a:rPr lang="en-US" dirty="0"/>
              <a:t>Murphy, Lamere &amp; Murphy, PC</a:t>
            </a:r>
          </a:p>
          <a:p>
            <a:pPr marL="109728" indent="0" algn="ctr">
              <a:buNone/>
            </a:pPr>
            <a:r>
              <a:rPr lang="en-US" dirty="0">
                <a:hlinkClick r:id="rId2"/>
              </a:rPr>
              <a:t>ptobin@mlmlawfirm.com</a:t>
            </a:r>
            <a:endParaRPr lang="en-US" dirty="0"/>
          </a:p>
          <a:p>
            <a:pPr marL="109728" indent="0" algn="ctr">
              <a:buNone/>
            </a:pPr>
            <a:r>
              <a:rPr lang="en-US" dirty="0"/>
              <a:t>781-848-1850 (office)</a:t>
            </a:r>
          </a:p>
          <a:p>
            <a:pPr marL="109728" indent="0" algn="ctr">
              <a:buNone/>
            </a:pPr>
            <a:r>
              <a:rPr lang="en-US" dirty="0"/>
              <a:t>781-956-7514  (cell)</a:t>
            </a:r>
          </a:p>
        </p:txBody>
      </p:sp>
      <p:sp>
        <p:nvSpPr>
          <p:cNvPr id="3" name="Title 2"/>
          <p:cNvSpPr>
            <a:spLocks noGrp="1"/>
          </p:cNvSpPr>
          <p:nvPr>
            <p:ph type="title"/>
          </p:nvPr>
        </p:nvSpPr>
        <p:spPr/>
        <p:txBody>
          <a:bodyPr/>
          <a:lstStyle/>
          <a:p>
            <a:r>
              <a:rPr lang="en-US" dirty="0"/>
              <a:t>  Questions?</a:t>
            </a:r>
          </a:p>
        </p:txBody>
      </p:sp>
    </p:spTree>
    <p:extLst>
      <p:ext uri="{BB962C8B-B14F-4D97-AF65-F5344CB8AC3E}">
        <p14:creationId xmlns:p14="http://schemas.microsoft.com/office/powerpoint/2010/main" val="34622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B4C3F3-3CA3-4B1F-847D-38FDDC8CD4BD}" type="datetime1">
              <a:rPr lang="en-US" altLang="en-US"/>
              <a:pPr/>
              <a:t>3/8/2018</a:t>
            </a:fld>
            <a:endParaRPr lang="en-US" altLang="en-US"/>
          </a:p>
        </p:txBody>
      </p:sp>
      <p:sp>
        <p:nvSpPr>
          <p:cNvPr id="5" name="Footer Placeholder 4"/>
          <p:cNvSpPr>
            <a:spLocks noGrp="1"/>
          </p:cNvSpPr>
          <p:nvPr>
            <p:ph type="ftr" sz="quarter" idx="11"/>
          </p:nvPr>
        </p:nvSpPr>
        <p:spPr/>
        <p:txBody>
          <a:bodyPr/>
          <a:lstStyle/>
          <a:p>
            <a:r>
              <a:rPr lang="en-US" altLang="en-US"/>
              <a:t>Murphy, Lamere and Murphy, PC</a:t>
            </a:r>
          </a:p>
        </p:txBody>
      </p:sp>
      <p:sp>
        <p:nvSpPr>
          <p:cNvPr id="6" name="Slide Number Placeholder 5"/>
          <p:cNvSpPr>
            <a:spLocks noGrp="1"/>
          </p:cNvSpPr>
          <p:nvPr>
            <p:ph type="sldNum" sz="quarter" idx="12"/>
          </p:nvPr>
        </p:nvSpPr>
        <p:spPr/>
        <p:txBody>
          <a:bodyPr/>
          <a:lstStyle/>
          <a:p>
            <a:fld id="{DDC70BB0-020B-468D-A032-A51DB71571E2}" type="slidenum">
              <a:rPr lang="en-US" altLang="en-US"/>
              <a:pPr/>
              <a:t>5</a:t>
            </a:fld>
            <a:endParaRPr lang="en-US" altLang="en-US"/>
          </a:p>
        </p:txBody>
      </p:sp>
      <p:sp>
        <p:nvSpPr>
          <p:cNvPr id="143362" name="Rectangle 2"/>
          <p:cNvSpPr>
            <a:spLocks noGrp="1" noChangeArrowheads="1"/>
          </p:cNvSpPr>
          <p:nvPr>
            <p:ph type="title"/>
          </p:nvPr>
        </p:nvSpPr>
        <p:spPr/>
        <p:txBody>
          <a:bodyPr/>
          <a:lstStyle/>
          <a:p>
            <a:r>
              <a:rPr lang="en-US" altLang="en-US"/>
              <a:t> Discrimination </a:t>
            </a:r>
          </a:p>
        </p:txBody>
      </p:sp>
      <p:sp>
        <p:nvSpPr>
          <p:cNvPr id="143363" name="Rectangle 3"/>
          <p:cNvSpPr>
            <a:spLocks noGrp="1" noChangeArrowheads="1"/>
          </p:cNvSpPr>
          <p:nvPr>
            <p:ph type="body" idx="1"/>
          </p:nvPr>
        </p:nvSpPr>
        <p:spPr/>
        <p:txBody>
          <a:bodyPr/>
          <a:lstStyle/>
          <a:p>
            <a:r>
              <a:rPr lang="en-US" altLang="en-US" dirty="0"/>
              <a:t>Both state and federal statutes prohibit discrimination against protected classes or activities</a:t>
            </a:r>
          </a:p>
          <a:p>
            <a:endParaRPr lang="en-US" altLang="en-US" dirty="0"/>
          </a:p>
          <a:p>
            <a:r>
              <a:rPr lang="en-US" altLang="en-US" dirty="0"/>
              <a:t>Both school districts and individuals can be liable for discrimination</a:t>
            </a:r>
          </a:p>
          <a:p>
            <a:endParaRPr lang="en-US" altLang="en-US" dirty="0"/>
          </a:p>
          <a:p>
            <a:r>
              <a:rPr lang="en-US" altLang="en-US" dirty="0"/>
              <a:t>Documentation is critical</a:t>
            </a:r>
          </a:p>
        </p:txBody>
      </p:sp>
    </p:spTree>
    <p:extLst>
      <p:ext uri="{BB962C8B-B14F-4D97-AF65-F5344CB8AC3E}">
        <p14:creationId xmlns:p14="http://schemas.microsoft.com/office/powerpoint/2010/main" val="185186969"/>
      </p:ext>
    </p:extLst>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1153E0B-2374-4335-BA7B-A1055A4E0AEE}" type="slidenum">
              <a:rPr lang="en-US" altLang="en-US"/>
              <a:pPr/>
              <a:t>6</a:t>
            </a:fld>
            <a:endParaRPr lang="en-US" altLang="en-US"/>
          </a:p>
        </p:txBody>
      </p:sp>
      <p:sp>
        <p:nvSpPr>
          <p:cNvPr id="6159" name="Rectangle 15"/>
          <p:cNvSpPr>
            <a:spLocks noGrp="1" noChangeArrowheads="1"/>
          </p:cNvSpPr>
          <p:nvPr>
            <p:ph type="title"/>
          </p:nvPr>
        </p:nvSpPr>
        <p:spPr/>
        <p:txBody>
          <a:bodyPr/>
          <a:lstStyle/>
          <a:p>
            <a:r>
              <a:rPr lang="en-US" altLang="en-US" dirty="0">
                <a:latin typeface="Times" panose="02020603050405020304" pitchFamily="18" charset="0"/>
              </a:rPr>
              <a:t>CIVIL RIGHTS:   LAWS YOU MUST KNOW</a:t>
            </a:r>
          </a:p>
        </p:txBody>
      </p:sp>
      <p:sp>
        <p:nvSpPr>
          <p:cNvPr id="6160" name="Rectangle 16"/>
          <p:cNvSpPr>
            <a:spLocks noGrp="1" noChangeArrowheads="1"/>
          </p:cNvSpPr>
          <p:nvPr>
            <p:ph type="body" idx="1"/>
          </p:nvPr>
        </p:nvSpPr>
        <p:spPr/>
        <p:txBody>
          <a:bodyPr/>
          <a:lstStyle/>
          <a:p>
            <a:pPr>
              <a:buFont typeface="Times" panose="02020603050405020304" pitchFamily="18" charset="0"/>
              <a:buNone/>
            </a:pPr>
            <a:endParaRPr lang="en-US" altLang="en-US" dirty="0"/>
          </a:p>
          <a:p>
            <a:r>
              <a:rPr lang="en-US" altLang="en-US" dirty="0"/>
              <a:t>MASSACHUSETTS &amp; FEDERAL CIVIL RIGHTS STATUTES.</a:t>
            </a:r>
          </a:p>
          <a:p>
            <a:pPr lvl="1"/>
            <a:r>
              <a:rPr lang="en-US" altLang="en-US" dirty="0"/>
              <a:t>Section 504 of the Rehabilitation Act </a:t>
            </a:r>
          </a:p>
          <a:p>
            <a:pPr lvl="1"/>
            <a:r>
              <a:rPr lang="en-US" altLang="en-US" dirty="0"/>
              <a:t>IDEA</a:t>
            </a:r>
          </a:p>
          <a:p>
            <a:pPr lvl="1"/>
            <a:r>
              <a:rPr lang="en-US" altLang="en-US" dirty="0"/>
              <a:t>Title IX of the Education Amendments of 1972</a:t>
            </a:r>
          </a:p>
          <a:p>
            <a:pPr lvl="1"/>
            <a:r>
              <a:rPr lang="en-US" altLang="en-US" dirty="0"/>
              <a:t>Title VI of the Civil Rights Act of 1964</a:t>
            </a:r>
          </a:p>
          <a:p>
            <a:pPr lvl="1"/>
            <a:r>
              <a:rPr lang="en-US" altLang="en-US" dirty="0"/>
              <a:t>Title II of the American With Disabilities Act </a:t>
            </a:r>
          </a:p>
          <a:p>
            <a:pPr lvl="1"/>
            <a:r>
              <a:rPr lang="en-US" altLang="en-US" dirty="0"/>
              <a:t>Massachusetts statutes: c. 71B, c. 76, s. 5</a:t>
            </a:r>
          </a:p>
          <a:p>
            <a:pPr lvl="2"/>
            <a:r>
              <a:rPr lang="en-US" altLang="en-US" dirty="0"/>
              <a:t>And pertinent regulations……</a:t>
            </a:r>
          </a:p>
        </p:txBody>
      </p:sp>
    </p:spTree>
    <p:extLst>
      <p:ext uri="{BB962C8B-B14F-4D97-AF65-F5344CB8AC3E}">
        <p14:creationId xmlns:p14="http://schemas.microsoft.com/office/powerpoint/2010/main" val="321850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IX of the Education Amendments of 1972</a:t>
            </a:r>
          </a:p>
        </p:txBody>
      </p:sp>
      <p:sp>
        <p:nvSpPr>
          <p:cNvPr id="3" name="Content Placeholder 2"/>
          <p:cNvSpPr>
            <a:spLocks noGrp="1"/>
          </p:cNvSpPr>
          <p:nvPr>
            <p:ph idx="1"/>
          </p:nvPr>
        </p:nvSpPr>
        <p:spPr>
          <a:xfrm>
            <a:off x="1371600" y="2286000"/>
            <a:ext cx="9601200" cy="3650974"/>
          </a:xfrm>
        </p:spPr>
        <p:txBody>
          <a:bodyPr>
            <a:normAutofit/>
          </a:bodyPr>
          <a:lstStyle/>
          <a:p>
            <a:r>
              <a:rPr lang="en-US" sz="2400" dirty="0"/>
              <a:t>Prohibits discrimination based on sex in education programs and activities at all levels.</a:t>
            </a:r>
            <a:br>
              <a:rPr lang="en-US" sz="2400" dirty="0"/>
            </a:br>
            <a:endParaRPr lang="en-US" sz="2400" dirty="0"/>
          </a:p>
          <a:p>
            <a:r>
              <a:rPr lang="en-US" sz="2400" dirty="0"/>
              <a:t>Title IX protects students and employees from all forms of sex discrimination, including discrimination based on </a:t>
            </a:r>
            <a:r>
              <a:rPr lang="en-US" sz="2400" dirty="0">
                <a:solidFill>
                  <a:srgbClr val="C00000"/>
                </a:solidFill>
              </a:rPr>
              <a:t>gender identity.</a:t>
            </a:r>
            <a:br>
              <a:rPr lang="en-US" sz="2400" dirty="0"/>
            </a:br>
            <a:endParaRPr lang="en-US" sz="2400" dirty="0"/>
          </a:p>
          <a:p>
            <a:r>
              <a:rPr lang="en-US" sz="2400" dirty="0"/>
              <a:t>Essence of the Law:  You cannot exclude, separate, deny benefits to, or otherwise treat differently any person on the basis of sex (unless expressly authorized by the regulations – exceptions to the general rule).</a:t>
            </a:r>
          </a:p>
          <a:p>
            <a:endParaRPr lang="en-US" dirty="0"/>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50572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Sexual Harassment</a:t>
            </a:r>
          </a:p>
        </p:txBody>
      </p:sp>
      <p:sp>
        <p:nvSpPr>
          <p:cNvPr id="3" name="Content Placeholder 2"/>
          <p:cNvSpPr>
            <a:spLocks noGrp="1"/>
          </p:cNvSpPr>
          <p:nvPr>
            <p:ph idx="1"/>
          </p:nvPr>
        </p:nvSpPr>
        <p:spPr>
          <a:xfrm>
            <a:off x="1298448" y="2209800"/>
            <a:ext cx="9601200" cy="4207412"/>
          </a:xfrm>
        </p:spPr>
        <p:txBody>
          <a:bodyPr>
            <a:noAutofit/>
          </a:bodyPr>
          <a:lstStyle/>
          <a:p>
            <a:r>
              <a:rPr lang="en-US" sz="2400" u="sng" dirty="0"/>
              <a:t>Sexual harassment </a:t>
            </a:r>
            <a:r>
              <a:rPr lang="en-US" sz="2400" dirty="0"/>
              <a:t>is unwelcome conduct of a sexual nature, such as unwelcome sexual advances, requests for sexual favors, and other verbal, nonverbal, or physical conduct of a sexual nature. </a:t>
            </a:r>
          </a:p>
          <a:p>
            <a:pPr marL="109728" indent="0">
              <a:buNone/>
            </a:pPr>
            <a:endParaRPr lang="en-US" sz="2400" dirty="0"/>
          </a:p>
          <a:p>
            <a:r>
              <a:rPr lang="en-US" sz="2400" u="sng" dirty="0"/>
              <a:t>Sexual violence </a:t>
            </a:r>
            <a:r>
              <a:rPr lang="en-US" sz="2400" dirty="0"/>
              <a:t>is a form of sexual harassment and refers to physical sexual acts perpetrated against a person’s will or where a person is incapable of giving consent (e.g., due to the student’s age or use of drugs or alcohol, or because an intellectual or other disability prevents the student from having the capacity to give consent).</a:t>
            </a:r>
          </a:p>
        </p:txBody>
      </p:sp>
      <p:sp>
        <p:nvSpPr>
          <p:cNvPr id="6" name="Slide Number Placeholder 5"/>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589688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028700"/>
          </a:xfrm>
        </p:spPr>
        <p:txBody>
          <a:bodyPr>
            <a:normAutofit/>
          </a:bodyPr>
          <a:lstStyle/>
          <a:p>
            <a:r>
              <a:rPr lang="en-US" dirty="0"/>
              <a:t>Examples of Sexual Conduct</a:t>
            </a:r>
            <a:br>
              <a:rPr lang="en-US" dirty="0"/>
            </a:br>
            <a:r>
              <a:rPr lang="en-US" sz="1400" dirty="0"/>
              <a:t>from U.S. Department of Education Office for Civil Rights, </a:t>
            </a:r>
            <a:r>
              <a:rPr lang="en-US" sz="1400" i="1" dirty="0"/>
              <a:t>Sexual Harassment: It’s Not Academic</a:t>
            </a:r>
            <a:r>
              <a:rPr lang="en-US" sz="1400" dirty="0"/>
              <a:t>, Washington, D.C., 2008</a:t>
            </a:r>
          </a:p>
        </p:txBody>
      </p:sp>
      <p:sp>
        <p:nvSpPr>
          <p:cNvPr id="3" name="Content Placeholder 2"/>
          <p:cNvSpPr>
            <a:spLocks noGrp="1"/>
          </p:cNvSpPr>
          <p:nvPr>
            <p:ph idx="1"/>
          </p:nvPr>
        </p:nvSpPr>
        <p:spPr>
          <a:xfrm>
            <a:off x="1371600" y="1897380"/>
            <a:ext cx="9601200" cy="4572000"/>
          </a:xfrm>
        </p:spPr>
        <p:txBody>
          <a:bodyPr>
            <a:noAutofit/>
          </a:bodyPr>
          <a:lstStyle/>
          <a:p>
            <a:r>
              <a:rPr lang="en-US" sz="2400" dirty="0"/>
              <a:t>Making sexual propositions or pressuring students for sexual favors;</a:t>
            </a:r>
          </a:p>
          <a:p>
            <a:r>
              <a:rPr lang="en-US" sz="2400" dirty="0"/>
              <a:t>Touching of a sexual nature;</a:t>
            </a:r>
          </a:p>
          <a:p>
            <a:r>
              <a:rPr lang="en-US" sz="2400" dirty="0"/>
              <a:t>Writing graffiti of sexual nature – including sexual violence or rape;</a:t>
            </a:r>
          </a:p>
          <a:p>
            <a:r>
              <a:rPr lang="en-US" sz="2400" dirty="0"/>
              <a:t>Displaying or distributing sexually explicit drawing, pictures, or writing materials;</a:t>
            </a:r>
          </a:p>
          <a:p>
            <a:r>
              <a:rPr lang="en-US" sz="2400" dirty="0"/>
              <a:t>Performing sexual gestures or touching oneself sexually in front of others;</a:t>
            </a:r>
          </a:p>
          <a:p>
            <a:r>
              <a:rPr lang="en-US" sz="2400" dirty="0"/>
              <a:t>Telling sexual or dirty jokes;</a:t>
            </a:r>
          </a:p>
          <a:p>
            <a:r>
              <a:rPr lang="en-US" sz="2400" dirty="0"/>
              <a:t>Spreading sexual rumors or rating other students as to sexual activity or performance; or </a:t>
            </a:r>
          </a:p>
          <a:p>
            <a:r>
              <a:rPr lang="en-US" sz="2400" dirty="0"/>
              <a:t>Circulating or showing e-mails or Web sites of a sexual nature</a:t>
            </a:r>
          </a:p>
        </p:txBody>
      </p:sp>
      <p:sp>
        <p:nvSpPr>
          <p:cNvPr id="7" name="Slide Number Placeholder 6"/>
          <p:cNvSpPr>
            <a:spLocks noGrp="1"/>
          </p:cNvSpPr>
          <p:nvPr>
            <p:ph type="sldNum" sz="quarter" idx="12"/>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3F037FEE-7D5B-48FD-9AAA-916FA6B16E15}"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95129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 id="{9308F140-5CDC-477D-BC4D-9C1906451284}" vid="{11C5112C-663B-4E6D-9D3D-2361F8FA32D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D44557-C150-4AA7-97B1-62E8021520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 presentation</Template>
  <TotalTime>0</TotalTime>
  <Words>2408</Words>
  <Application>Microsoft Office PowerPoint</Application>
  <PresentationFormat>Widescreen</PresentationFormat>
  <Paragraphs>323</Paragraphs>
  <Slides>47</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6" baseType="lpstr">
      <vt:lpstr>Arial</vt:lpstr>
      <vt:lpstr>Calibri</vt:lpstr>
      <vt:lpstr>Georgia</vt:lpstr>
      <vt:lpstr>Times</vt:lpstr>
      <vt:lpstr>Wingdings</vt:lpstr>
      <vt:lpstr>Wingdings 2</vt:lpstr>
      <vt:lpstr>Wingdings 3</vt:lpstr>
      <vt:lpstr>Training presentation</vt:lpstr>
      <vt:lpstr>Acrobat Document</vt:lpstr>
      <vt:lpstr>Brockton Public Schools – August 2017</vt:lpstr>
      <vt:lpstr>AGENDA</vt:lpstr>
      <vt:lpstr>MASSACHUSETTS &amp; FEDERAL CIVIL RIGHTS LAWS </vt:lpstr>
      <vt:lpstr>CIVIL RIGHTS</vt:lpstr>
      <vt:lpstr> Discrimination </vt:lpstr>
      <vt:lpstr>CIVIL RIGHTS:   LAWS YOU MUST KNOW</vt:lpstr>
      <vt:lpstr>Title IX of the Education Amendments of 1972</vt:lpstr>
      <vt:lpstr>Sexual Harassment</vt:lpstr>
      <vt:lpstr>Examples of Sexual Conduct from U.S. Department of Education Office for Civil Rights, Sexual Harassment: It’s Not Academic, Washington, D.C., 2008</vt:lpstr>
      <vt:lpstr>Title VI of the Civil Rights Act of 1964</vt:lpstr>
      <vt:lpstr>Two Types of Discrimination </vt:lpstr>
      <vt:lpstr>Discriminatory Harassment Includes:</vt:lpstr>
      <vt:lpstr>Form of Harassing Conduct</vt:lpstr>
      <vt:lpstr>Bullying v. Harassment</vt:lpstr>
      <vt:lpstr>When do schools become responsible for addressing harassment?</vt:lpstr>
      <vt:lpstr>School District Response</vt:lpstr>
      <vt:lpstr>Preventing Retaliation</vt:lpstr>
      <vt:lpstr>PowerPoint Presentation</vt:lpstr>
      <vt:lpstr>Student Discipline Regulations</vt:lpstr>
      <vt:lpstr>DUE PROCESS RIGHTS OF STUDENTS</vt:lpstr>
      <vt:lpstr>Changes to M.G.L. c. 71 §37H (assault on school staff, dangerous weapons, drugs/alcohol)</vt:lpstr>
      <vt:lpstr>Changes to M.G.L. c. 71  §37H ½ (felony complaint, felony conviction)</vt:lpstr>
      <vt:lpstr>Requirements of  § 37H  3/4</vt:lpstr>
      <vt:lpstr>Removal from Extra-curriculars</vt:lpstr>
      <vt:lpstr>IN-SCHOOL SUSPENSION</vt:lpstr>
      <vt:lpstr>In-School Suspension Procedures</vt:lpstr>
      <vt:lpstr>Out-Of-School Suspensions</vt:lpstr>
      <vt:lpstr>Emergency Removal</vt:lpstr>
      <vt:lpstr>Emergency Removal</vt:lpstr>
      <vt:lpstr>Principal’s Hearing (Short-term Suspension): </vt:lpstr>
      <vt:lpstr>Principal’s Hearing (Long-term Suspension): </vt:lpstr>
      <vt:lpstr>Special process for kindergarten – grade 3 students:</vt:lpstr>
      <vt:lpstr>Student’s Rights During Exclusion</vt:lpstr>
      <vt:lpstr>“Opportunity for Academic Progress”</vt:lpstr>
      <vt:lpstr>Principal’s Discretion: Do NOT delegate to SRO</vt:lpstr>
      <vt:lpstr>Implications for NOT following the process:</vt:lpstr>
      <vt:lpstr>Manifestation Determination Meetings</vt:lpstr>
      <vt:lpstr>Removal for Misconduct Up to 10 Consecutive School Days</vt:lpstr>
      <vt:lpstr>10 Days of Cumulative Removal</vt:lpstr>
      <vt:lpstr>Removal for Misconduct In Excess of 10 Consecutive School Days</vt:lpstr>
      <vt:lpstr>Conduct Which Constitutes  a Manifestation of a Student’s Disability</vt:lpstr>
      <vt:lpstr>If misconduct is determined NOT to be  a manifestation of student’s disability</vt:lpstr>
      <vt:lpstr>If the misconduct IS determined to be  a manifestation of the student’s disability:</vt:lpstr>
      <vt:lpstr>Role of the Principal vs. Team   </vt:lpstr>
      <vt:lpstr>Top Ten Things You Need to Know About Special Ed</vt:lpstr>
      <vt:lpstr>Complete Survey Form  Press Ctrl and click link  Login to O365</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2016-08-16T00:18:40Z</dcterms:created>
  <dcterms:modified xsi:type="dcterms:W3CDTF">2018-03-08T18:38:25Z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TC034606049991</vt:lpwstr>
  </property>
</Properties>
</file>